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p:scale>
          <a:sx n="58" d="100"/>
          <a:sy n="58" d="100"/>
        </p:scale>
        <p:origin x="1148"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9/20/2021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668878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3665125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1913369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3959887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1346057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2549799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9/20/2021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9/20/2021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9/20/2021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9/20/2021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9/20/2021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9/20/2021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9/20/2021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9/20/2021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9/20/2021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9/20/2021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hyperlink" Target="https://github.com/shubhamgupta659/AppliedDataScienceCapstone/blob/master/Data%20wrangling.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hubhamgupta659/AppliedDataScienceCapstone/blob/master/Exploring%20and%20Preparing%20Dat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github.com/shubhamgupta659/AppliedDataScienceCapstone/blob/master/EDA%20with%20SQL.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hubhamgupta659/AppliedDataScienceCapstone/blob/master/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hubhamgupta659/AppliedDataScienceCapstone/blob/master/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2.jpg"/><Relationship Id="rId7" Type="http://schemas.openxmlformats.org/officeDocument/2006/relationships/image" Target="../media/image36.jp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33.jpg"/></Relationships>
</file>

<file path=ppt/slides/_rels/slide37.xml.rels><?xml version="1.0" encoding="UTF-8" standalone="yes"?>
<Relationships xmlns="http://schemas.openxmlformats.org/package/2006/relationships"><Relationship Id="rId8" Type="http://schemas.openxmlformats.org/officeDocument/2006/relationships/image" Target="../media/image41.jpg"/><Relationship Id="rId3" Type="http://schemas.openxmlformats.org/officeDocument/2006/relationships/image" Target="../media/image3.png"/><Relationship Id="rId7" Type="http://schemas.openxmlformats.org/officeDocument/2006/relationships/image" Target="../media/image40.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jpg"/></Relationships>
</file>

<file path=ppt/slides/_rels/slide3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6.jpg"/><Relationship Id="rId4" Type="http://schemas.openxmlformats.org/officeDocument/2006/relationships/image" Target="../media/image45.jpg"/></Relationships>
</file>

<file path=ppt/slides/_rels/slide4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s://github.com/shubhamgupta659/AppliedDataScienceCapstone"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hubhamgupta659/AppliedDataScienceCapstone/blob/master/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hubhamgupta659/AppliedDataScienceCapstone/blob/master/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Shubham Gupta</a:t>
            </a:r>
          </a:p>
          <a:p>
            <a:r>
              <a:rPr lang="en-US" dirty="0">
                <a:solidFill>
                  <a:schemeClr val="bg2"/>
                </a:solidFill>
                <a:latin typeface="Abadi" panose="020B0604020104020204" pitchFamily="34" charset="0"/>
                <a:ea typeface="SF Pro" pitchFamily="2" charset="0"/>
                <a:cs typeface="SF Pro" pitchFamily="2" charset="0"/>
              </a:rPr>
              <a:t>20-09-2021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3830" y="1478024"/>
            <a:ext cx="10981989" cy="5121079"/>
          </a:xfrm>
          <a:prstGeom prst="rect">
            <a:avLst/>
          </a:prstGeom>
        </p:spPr>
        <p:txBody>
          <a:bodyPr/>
          <a:lstStyle/>
          <a:p>
            <a:pPr algn="just"/>
            <a:r>
              <a:rPr lang="en-US" sz="1800" dirty="0">
                <a:solidFill>
                  <a:srgbClr val="000000"/>
                </a:solidFill>
                <a:effectLst/>
                <a:latin typeface="Calibri" panose="020F0502020204030204" pitchFamily="34" charset="0"/>
                <a:ea typeface="Calibri" panose="020F0502020204030204" pitchFamily="34" charset="0"/>
              </a:rPr>
              <a:t>In the data set, there are several different cases where the booster did not land successfully. Sometimes a landing was attempted but failed due to an accident; for example, True Ocean means the mission outcome was successfully landed to a specific region of the ocean while False Ocean means the mission outcome was unsuccessfully landed to a specific region of the ocean. True RTLS means the mission outcome was successfully landed to a ground pad False RTLS means the mission outcome was unsuccessfully landed to a ground pad. True ASDS means the mission outcome was successfully landed on a drone ship False ASDS means the mission outcome was unsuccessfully landed on a drone ship.</a:t>
            </a:r>
          </a:p>
          <a:p>
            <a:pPr algn="just"/>
            <a:r>
              <a:rPr lang="en-US" sz="1800" dirty="0">
                <a:solidFill>
                  <a:srgbClr val="000000"/>
                </a:solidFill>
                <a:effectLst/>
                <a:latin typeface="Calibri" panose="020F0502020204030204" pitchFamily="34" charset="0"/>
                <a:ea typeface="Calibri" panose="020F0502020204030204" pitchFamily="34" charset="0"/>
              </a:rPr>
              <a:t>We mainly convert those outcomes into Training Labels with 1 means the booster successfully landed 0 means it was unsuccessful.</a:t>
            </a:r>
          </a:p>
          <a:p>
            <a:pPr algn="just"/>
            <a:endParaRPr lang="en-US" sz="1800" dirty="0">
              <a:solidFill>
                <a:srgbClr val="000000"/>
              </a:solidFill>
              <a:effectLst/>
              <a:latin typeface="Calibri" panose="020F0502020204030204" pitchFamily="34" charset="0"/>
              <a:ea typeface="Calibri" panose="020F0502020204030204" pitchFamily="34" charset="0"/>
            </a:endParaRPr>
          </a:p>
          <a:p>
            <a:endParaRPr lang="en-US" sz="1800" dirty="0">
              <a:solidFill>
                <a:srgbClr val="000000"/>
              </a:solidFill>
              <a:latin typeface="Calibri" panose="020F0502020204030204" pitchFamily="34" charset="0"/>
            </a:endParaRPr>
          </a:p>
          <a:p>
            <a:endParaRPr lang="en-US" sz="1800" dirty="0">
              <a:solidFill>
                <a:srgbClr val="000000"/>
              </a:solidFill>
              <a:latin typeface="Calibri" panose="020F0502020204030204" pitchFamily="34" charset="0"/>
            </a:endParaRPr>
          </a:p>
          <a:p>
            <a:pPr marL="0" indent="0">
              <a:buNone/>
            </a:pPr>
            <a:r>
              <a:rPr lang="en-US" sz="1600" dirty="0">
                <a:hlinkClick r:id="rId4"/>
              </a:rPr>
              <a:t>GitHub Link Data wrangling</a:t>
            </a:r>
            <a:endParaRPr lang="en-US" dirty="0"/>
          </a:p>
          <a:p>
            <a:pPr marL="0" indent="0">
              <a:buNone/>
            </a:pP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53" name="Picture 52">
            <a:extLst>
              <a:ext uri="{FF2B5EF4-FFF2-40B4-BE49-F238E27FC236}">
                <a16:creationId xmlns:a16="http://schemas.microsoft.com/office/drawing/2014/main" id="{F1286648-0888-4921-B298-E821883047E9}"/>
              </a:ext>
            </a:extLst>
          </p:cNvPr>
          <p:cNvPicPr>
            <a:picLocks noChangeAspect="1"/>
          </p:cNvPicPr>
          <p:nvPr/>
        </p:nvPicPr>
        <p:blipFill>
          <a:blip r:embed="rId5"/>
          <a:stretch>
            <a:fillRect/>
          </a:stretch>
        </p:blipFill>
        <p:spPr>
          <a:xfrm>
            <a:off x="3317257" y="3751799"/>
            <a:ext cx="7676137" cy="2371879"/>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518159" cy="4351338"/>
          </a:xfrm>
          <a:prstGeom prst="rect">
            <a:avLst/>
          </a:prstGeom>
        </p:spPr>
        <p:txBody>
          <a:bodyPr lIns="91440" tIns="45720" rIns="91440" bIns="45720" anchor="t"/>
          <a:lstStyle/>
          <a:p>
            <a:pPr algn="just">
              <a:lnSpc>
                <a:spcPct val="100000"/>
              </a:lnSpc>
              <a:spcBef>
                <a:spcPts val="1400"/>
              </a:spcBef>
            </a:pPr>
            <a:r>
              <a:rPr lang="en-US" sz="2400" dirty="0">
                <a:solidFill>
                  <a:schemeClr val="accent3">
                    <a:lumMod val="25000"/>
                  </a:schemeClr>
                </a:solidFill>
                <a:latin typeface="Abadi"/>
              </a:rPr>
              <a:t>Scatter Graphs being drawn:</a:t>
            </a:r>
          </a:p>
          <a:p>
            <a:pPr lvl="1" algn="just">
              <a:lnSpc>
                <a:spcPct val="100000"/>
              </a:lnSpc>
              <a:spcBef>
                <a:spcPts val="1400"/>
              </a:spcBef>
              <a:buFont typeface="Wingdings" panose="05000000000000000000" pitchFamily="2" charset="2"/>
              <a:buChar char="§"/>
            </a:pPr>
            <a:r>
              <a:rPr lang="en-US" sz="1600" dirty="0">
                <a:solidFill>
                  <a:schemeClr val="accent3">
                    <a:lumMod val="25000"/>
                  </a:schemeClr>
                </a:solidFill>
                <a:latin typeface="Abadi"/>
              </a:rPr>
              <a:t>Flight Number VS. Payload Mass</a:t>
            </a:r>
          </a:p>
          <a:p>
            <a:pPr lvl="1" algn="just">
              <a:lnSpc>
                <a:spcPct val="100000"/>
              </a:lnSpc>
              <a:spcBef>
                <a:spcPts val="1400"/>
              </a:spcBef>
              <a:buFont typeface="Wingdings" panose="05000000000000000000" pitchFamily="2" charset="2"/>
              <a:buChar char="§"/>
            </a:pPr>
            <a:r>
              <a:rPr lang="en-US" sz="1600" dirty="0">
                <a:solidFill>
                  <a:schemeClr val="accent3">
                    <a:lumMod val="25000"/>
                  </a:schemeClr>
                </a:solidFill>
                <a:latin typeface="Abadi"/>
              </a:rPr>
              <a:t>Flight Number VS. Launch Site</a:t>
            </a:r>
          </a:p>
          <a:p>
            <a:pPr lvl="1" algn="just">
              <a:lnSpc>
                <a:spcPct val="100000"/>
              </a:lnSpc>
              <a:spcBef>
                <a:spcPts val="1400"/>
              </a:spcBef>
              <a:buFont typeface="Wingdings" panose="05000000000000000000" pitchFamily="2" charset="2"/>
              <a:buChar char="§"/>
            </a:pPr>
            <a:r>
              <a:rPr lang="en-US" sz="1600" dirty="0">
                <a:solidFill>
                  <a:schemeClr val="accent3">
                    <a:lumMod val="25000"/>
                  </a:schemeClr>
                </a:solidFill>
                <a:latin typeface="Abadi"/>
              </a:rPr>
              <a:t>Payload VS. Launch Site</a:t>
            </a:r>
          </a:p>
          <a:p>
            <a:pPr lvl="1" algn="just">
              <a:lnSpc>
                <a:spcPct val="100000"/>
              </a:lnSpc>
              <a:spcBef>
                <a:spcPts val="1400"/>
              </a:spcBef>
              <a:buFont typeface="Wingdings" panose="05000000000000000000" pitchFamily="2" charset="2"/>
              <a:buChar char="§"/>
            </a:pPr>
            <a:r>
              <a:rPr lang="en-US" sz="1600" dirty="0">
                <a:solidFill>
                  <a:schemeClr val="accent3">
                    <a:lumMod val="25000"/>
                  </a:schemeClr>
                </a:solidFill>
                <a:latin typeface="Abadi"/>
              </a:rPr>
              <a:t>Orbit VS. Flight Number</a:t>
            </a:r>
          </a:p>
          <a:p>
            <a:pPr lvl="1" algn="just">
              <a:lnSpc>
                <a:spcPct val="100000"/>
              </a:lnSpc>
              <a:spcBef>
                <a:spcPts val="1400"/>
              </a:spcBef>
              <a:buFont typeface="Wingdings" panose="05000000000000000000" pitchFamily="2" charset="2"/>
              <a:buChar char="§"/>
            </a:pPr>
            <a:r>
              <a:rPr lang="en-US" sz="1600" dirty="0">
                <a:solidFill>
                  <a:schemeClr val="accent3">
                    <a:lumMod val="25000"/>
                  </a:schemeClr>
                </a:solidFill>
                <a:latin typeface="Abadi"/>
              </a:rPr>
              <a:t>Orbit VS. Payload Mass</a:t>
            </a:r>
          </a:p>
          <a:p>
            <a:pPr lvl="1" algn="just">
              <a:lnSpc>
                <a:spcPct val="100000"/>
              </a:lnSpc>
              <a:spcBef>
                <a:spcPts val="1400"/>
              </a:spcBef>
              <a:buFont typeface="Wingdings" panose="05000000000000000000" pitchFamily="2" charset="2"/>
              <a:buChar char="§"/>
            </a:pPr>
            <a:r>
              <a:rPr lang="en-US" sz="1600" dirty="0">
                <a:solidFill>
                  <a:schemeClr val="accent3">
                    <a:lumMod val="25000"/>
                  </a:schemeClr>
                </a:solidFill>
                <a:latin typeface="Abadi"/>
              </a:rPr>
              <a:t>Payload VS. </a:t>
            </a:r>
            <a:r>
              <a:rPr lang="en-US" sz="1600" dirty="0" err="1">
                <a:solidFill>
                  <a:schemeClr val="accent3">
                    <a:lumMod val="25000"/>
                  </a:schemeClr>
                </a:solidFill>
                <a:latin typeface="Abadi"/>
              </a:rPr>
              <a:t>OrbitType</a:t>
            </a:r>
            <a:endParaRPr lang="en-US" sz="1600" dirty="0">
              <a:solidFill>
                <a:schemeClr val="accent3">
                  <a:lumMod val="25000"/>
                </a:schemeClr>
              </a:solidFill>
              <a:latin typeface="Abadi"/>
            </a:endParaRPr>
          </a:p>
          <a:p>
            <a:pPr marL="0" indent="0" algn="just">
              <a:lnSpc>
                <a:spcPct val="100000"/>
              </a:lnSpc>
              <a:spcBef>
                <a:spcPts val="1400"/>
              </a:spcBef>
              <a:buNone/>
            </a:pPr>
            <a:r>
              <a:rPr lang="en-US" sz="1600" b="0" i="0" dirty="0">
                <a:solidFill>
                  <a:srgbClr val="111111"/>
                </a:solidFill>
                <a:effectLst/>
                <a:latin typeface="Abadi" panose="020B0604020104020204" pitchFamily="34" charset="0"/>
              </a:rPr>
              <a:t>Scatter plots’ primary uses are to observe and show relationships between two numeric variables. The dots in a scatter plot not only report the values of individual data points, but also patterns when the data are taken as a whole.</a:t>
            </a:r>
            <a:endParaRPr lang="en-US" sz="2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Box 5">
            <a:extLst>
              <a:ext uri="{FF2B5EF4-FFF2-40B4-BE49-F238E27FC236}">
                <a16:creationId xmlns:a16="http://schemas.microsoft.com/office/drawing/2014/main" id="{B035209E-C20B-480C-A3FD-76DDEC6691D6}"/>
              </a:ext>
            </a:extLst>
          </p:cNvPr>
          <p:cNvSpPr txBox="1"/>
          <p:nvPr/>
        </p:nvSpPr>
        <p:spPr>
          <a:xfrm>
            <a:off x="7116896" y="4208443"/>
            <a:ext cx="45719" cy="369332"/>
          </a:xfrm>
          <a:prstGeom prst="rect">
            <a:avLst/>
          </a:prstGeom>
          <a:noFill/>
        </p:spPr>
        <p:txBody>
          <a:bodyPr wrap="square" rtlCol="0">
            <a:spAutoFit/>
          </a:bodyPr>
          <a:lstStyle/>
          <a:p>
            <a:endParaRPr lang="en-US" dirty="0"/>
          </a:p>
        </p:txBody>
      </p:sp>
      <p:sp>
        <p:nvSpPr>
          <p:cNvPr id="8" name="TextBox 7">
            <a:extLst>
              <a:ext uri="{FF2B5EF4-FFF2-40B4-BE49-F238E27FC236}">
                <a16:creationId xmlns:a16="http://schemas.microsoft.com/office/drawing/2014/main" id="{C4719870-7CC4-4E5D-9822-71576C917457}"/>
              </a:ext>
            </a:extLst>
          </p:cNvPr>
          <p:cNvSpPr txBox="1"/>
          <p:nvPr/>
        </p:nvSpPr>
        <p:spPr>
          <a:xfrm>
            <a:off x="5538730" y="1813173"/>
            <a:ext cx="6097836" cy="4370427"/>
          </a:xfrm>
          <a:prstGeom prst="rect">
            <a:avLst/>
          </a:prstGeom>
          <a:noFill/>
        </p:spPr>
        <p:txBody>
          <a:bodyPr wrap="square">
            <a:spAutoFit/>
          </a:bodyPr>
          <a:lstStyle/>
          <a:p>
            <a:pPr>
              <a:lnSpc>
                <a:spcPct val="100000"/>
              </a:lnSpc>
              <a:spcBef>
                <a:spcPts val="1400"/>
              </a:spcBef>
            </a:pPr>
            <a:r>
              <a:rPr lang="en-US" sz="2400" dirty="0">
                <a:solidFill>
                  <a:schemeClr val="accent3">
                    <a:lumMod val="25000"/>
                  </a:schemeClr>
                </a:solidFill>
                <a:latin typeface="Abadi"/>
              </a:rPr>
              <a:t>Bar Graph being drawn:</a:t>
            </a:r>
          </a:p>
          <a:p>
            <a:pPr lvl="1">
              <a:lnSpc>
                <a:spcPct val="100000"/>
              </a:lnSpc>
              <a:spcBef>
                <a:spcPts val="1400"/>
              </a:spcBef>
              <a:buFont typeface="Wingdings" panose="05000000000000000000" pitchFamily="2" charset="2"/>
              <a:buChar char="§"/>
            </a:pPr>
            <a:r>
              <a:rPr lang="en-US" sz="1600" dirty="0">
                <a:solidFill>
                  <a:schemeClr val="accent3">
                    <a:lumMod val="25000"/>
                  </a:schemeClr>
                </a:solidFill>
                <a:latin typeface="Abadi"/>
              </a:rPr>
              <a:t>Mean VS. Orbit </a:t>
            </a:r>
          </a:p>
          <a:p>
            <a:pPr algn="just">
              <a:spcBef>
                <a:spcPts val="1400"/>
              </a:spcBef>
            </a:pPr>
            <a:r>
              <a:rPr lang="en-US" sz="1600" dirty="0">
                <a:solidFill>
                  <a:schemeClr val="accent3">
                    <a:lumMod val="25000"/>
                  </a:schemeClr>
                </a:solidFill>
                <a:latin typeface="Abadi"/>
              </a:rPr>
              <a:t>Bar graphs are used to compare things between different groups or to track changes over time. However, when trying to measure change over time, bar graphs are best when the changes are larger.</a:t>
            </a:r>
          </a:p>
          <a:p>
            <a:pPr algn="just">
              <a:spcBef>
                <a:spcPts val="1400"/>
              </a:spcBef>
            </a:pPr>
            <a:endParaRPr lang="en-US" sz="1600" dirty="0">
              <a:solidFill>
                <a:schemeClr val="accent3">
                  <a:lumMod val="25000"/>
                </a:schemeClr>
              </a:solidFill>
              <a:latin typeface="Abadi"/>
            </a:endParaRPr>
          </a:p>
          <a:p>
            <a:pPr>
              <a:lnSpc>
                <a:spcPct val="100000"/>
              </a:lnSpc>
              <a:spcBef>
                <a:spcPts val="1400"/>
              </a:spcBef>
              <a:buFont typeface="Wingdings" panose="05000000000000000000" pitchFamily="2" charset="2"/>
              <a:buChar char="§"/>
            </a:pPr>
            <a:r>
              <a:rPr lang="en-US" sz="2400" dirty="0">
                <a:solidFill>
                  <a:schemeClr val="accent3">
                    <a:lumMod val="25000"/>
                  </a:schemeClr>
                </a:solidFill>
                <a:latin typeface="Abadi"/>
              </a:rPr>
              <a:t>Line Graph being drawn:</a:t>
            </a:r>
          </a:p>
          <a:p>
            <a:pPr lvl="1">
              <a:lnSpc>
                <a:spcPct val="100000"/>
              </a:lnSpc>
              <a:spcBef>
                <a:spcPts val="1400"/>
              </a:spcBef>
              <a:buFont typeface="Wingdings" panose="05000000000000000000" pitchFamily="2" charset="2"/>
              <a:buChar char="§"/>
            </a:pPr>
            <a:r>
              <a:rPr lang="en-US" sz="1600" dirty="0">
                <a:solidFill>
                  <a:schemeClr val="accent3">
                    <a:lumMod val="25000"/>
                  </a:schemeClr>
                </a:solidFill>
                <a:latin typeface="Abadi"/>
              </a:rPr>
              <a:t>Success Rate VS. Year</a:t>
            </a:r>
          </a:p>
          <a:p>
            <a:pPr>
              <a:spcBef>
                <a:spcPts val="1400"/>
              </a:spcBef>
            </a:pPr>
            <a:r>
              <a:rPr lang="en-US" sz="1600" dirty="0">
                <a:solidFill>
                  <a:schemeClr val="accent3">
                    <a:lumMod val="25000"/>
                  </a:schemeClr>
                </a:solidFill>
                <a:latin typeface="Abadi"/>
              </a:rPr>
              <a:t>Line graphs are used to track changes over short and long periods of time. When smaller changes exist, line graphs are better to use than bar graphs. Line graphs can also be used to compare changes over the same period of time for more than one group.</a:t>
            </a:r>
          </a:p>
        </p:txBody>
      </p:sp>
      <p:sp>
        <p:nvSpPr>
          <p:cNvPr id="10" name="TextBox 9">
            <a:extLst>
              <a:ext uri="{FF2B5EF4-FFF2-40B4-BE49-F238E27FC236}">
                <a16:creationId xmlns:a16="http://schemas.microsoft.com/office/drawing/2014/main" id="{511E7122-B734-45B4-9EF6-5F62ED32FC24}"/>
              </a:ext>
            </a:extLst>
          </p:cNvPr>
          <p:cNvSpPr txBox="1"/>
          <p:nvPr/>
        </p:nvSpPr>
        <p:spPr>
          <a:xfrm>
            <a:off x="5665854" y="6242545"/>
            <a:ext cx="6097836" cy="369332"/>
          </a:xfrm>
          <a:prstGeom prst="rect">
            <a:avLst/>
          </a:prstGeom>
          <a:noFill/>
        </p:spPr>
        <p:txBody>
          <a:bodyPr wrap="square">
            <a:spAutoFit/>
          </a:bodyPr>
          <a:lstStyle/>
          <a:p>
            <a:pPr>
              <a:lnSpc>
                <a:spcPct val="100000"/>
              </a:lnSpc>
              <a:spcBef>
                <a:spcPts val="1400"/>
              </a:spcBef>
            </a:pPr>
            <a:r>
              <a:rPr lang="en-US" sz="1800" dirty="0">
                <a:hlinkClick r:id="rId3"/>
              </a:rPr>
              <a:t>GitHub Link Exploring and Preparing Data</a:t>
            </a:r>
            <a:endParaRPr lang="en-US" sz="3200"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1051560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Performed SQL queries to gather information about the dataset.</a:t>
            </a:r>
          </a:p>
          <a:p>
            <a:pPr lvl="1" algn="just">
              <a:lnSpc>
                <a:spcPct val="100000"/>
              </a:lnSpc>
              <a:spcBef>
                <a:spcPts val="600"/>
              </a:spcBef>
              <a:buFont typeface="Wingdings" panose="05000000000000000000" pitchFamily="2" charset="2"/>
              <a:buChar char="Ø"/>
            </a:pPr>
            <a:r>
              <a:rPr lang="en-US" sz="1400" dirty="0">
                <a:solidFill>
                  <a:schemeClr val="accent3">
                    <a:lumMod val="25000"/>
                  </a:schemeClr>
                </a:solidFill>
                <a:latin typeface="Abadi"/>
              </a:rPr>
              <a:t>Displaying the names of the unique launch sites in the space mission</a:t>
            </a:r>
          </a:p>
          <a:p>
            <a:pPr lvl="1" algn="just">
              <a:lnSpc>
                <a:spcPct val="100000"/>
              </a:lnSpc>
              <a:spcBef>
                <a:spcPts val="600"/>
              </a:spcBef>
              <a:buFont typeface="Wingdings" panose="05000000000000000000" pitchFamily="2" charset="2"/>
              <a:buChar char="Ø"/>
            </a:pPr>
            <a:r>
              <a:rPr lang="en-US" sz="1400" dirty="0">
                <a:solidFill>
                  <a:schemeClr val="accent3">
                    <a:lumMod val="25000"/>
                  </a:schemeClr>
                </a:solidFill>
                <a:latin typeface="Abadi"/>
              </a:rPr>
              <a:t>Displaying 5 records where launch sites begin with the string 'KSC’</a:t>
            </a:r>
          </a:p>
          <a:p>
            <a:pPr lvl="1" algn="just">
              <a:lnSpc>
                <a:spcPct val="100000"/>
              </a:lnSpc>
              <a:spcBef>
                <a:spcPts val="600"/>
              </a:spcBef>
              <a:buFont typeface="Wingdings" panose="05000000000000000000" pitchFamily="2" charset="2"/>
              <a:buChar char="Ø"/>
            </a:pPr>
            <a:r>
              <a:rPr lang="en-US" sz="1400" dirty="0">
                <a:solidFill>
                  <a:schemeClr val="accent3">
                    <a:lumMod val="25000"/>
                  </a:schemeClr>
                </a:solidFill>
                <a:latin typeface="Abadi"/>
              </a:rPr>
              <a:t>Displaying the total payload mass carried by boosters launched by NASA (CRS)</a:t>
            </a:r>
          </a:p>
          <a:p>
            <a:pPr lvl="1" algn="just">
              <a:lnSpc>
                <a:spcPct val="100000"/>
              </a:lnSpc>
              <a:spcBef>
                <a:spcPts val="600"/>
              </a:spcBef>
              <a:buFont typeface="Wingdings" panose="05000000000000000000" pitchFamily="2" charset="2"/>
              <a:buChar char="Ø"/>
            </a:pPr>
            <a:r>
              <a:rPr lang="en-US" sz="1400" dirty="0">
                <a:solidFill>
                  <a:schemeClr val="accent3">
                    <a:lumMod val="25000"/>
                  </a:schemeClr>
                </a:solidFill>
                <a:latin typeface="Abadi"/>
              </a:rPr>
              <a:t>Displaying average payload mass carried by booster version F9 v1.1</a:t>
            </a:r>
          </a:p>
          <a:p>
            <a:pPr lvl="1" algn="just">
              <a:lnSpc>
                <a:spcPct val="100000"/>
              </a:lnSpc>
              <a:spcBef>
                <a:spcPts val="600"/>
              </a:spcBef>
              <a:buFont typeface="Wingdings" panose="05000000000000000000" pitchFamily="2" charset="2"/>
              <a:buChar char="Ø"/>
            </a:pPr>
            <a:r>
              <a:rPr lang="en-US" sz="1400" dirty="0">
                <a:solidFill>
                  <a:schemeClr val="accent3">
                    <a:lumMod val="25000"/>
                  </a:schemeClr>
                </a:solidFill>
                <a:latin typeface="Abadi"/>
              </a:rPr>
              <a:t>Listing the date where the successful landing outcome in drone ship was achieved.</a:t>
            </a:r>
          </a:p>
          <a:p>
            <a:pPr lvl="1" algn="just">
              <a:lnSpc>
                <a:spcPct val="100000"/>
              </a:lnSpc>
              <a:spcBef>
                <a:spcPts val="600"/>
              </a:spcBef>
              <a:buFont typeface="Wingdings" panose="05000000000000000000" pitchFamily="2" charset="2"/>
              <a:buChar char="Ø"/>
            </a:pPr>
            <a:r>
              <a:rPr lang="en-US" sz="1400" dirty="0">
                <a:solidFill>
                  <a:schemeClr val="accent3">
                    <a:lumMod val="25000"/>
                  </a:schemeClr>
                </a:solidFill>
                <a:latin typeface="Abadi"/>
              </a:rPr>
              <a:t>Listing the names of the boosters which have success in ground pad and have payload mass greater than 4000 but less than 6000</a:t>
            </a:r>
          </a:p>
          <a:p>
            <a:pPr lvl="1" algn="just">
              <a:lnSpc>
                <a:spcPct val="100000"/>
              </a:lnSpc>
              <a:spcBef>
                <a:spcPts val="600"/>
              </a:spcBef>
              <a:buFont typeface="Wingdings" panose="05000000000000000000" pitchFamily="2" charset="2"/>
              <a:buChar char="Ø"/>
            </a:pPr>
            <a:r>
              <a:rPr lang="en-US" sz="1400" dirty="0">
                <a:solidFill>
                  <a:schemeClr val="accent3">
                    <a:lumMod val="25000"/>
                  </a:schemeClr>
                </a:solidFill>
                <a:latin typeface="Abadi"/>
              </a:rPr>
              <a:t>Listing the total number of successful and failure mission outcomes</a:t>
            </a:r>
          </a:p>
          <a:p>
            <a:pPr lvl="1" algn="just">
              <a:lnSpc>
                <a:spcPct val="100000"/>
              </a:lnSpc>
              <a:spcBef>
                <a:spcPts val="600"/>
              </a:spcBef>
              <a:buFont typeface="Wingdings" panose="05000000000000000000" pitchFamily="2" charset="2"/>
              <a:buChar char="Ø"/>
            </a:pPr>
            <a:r>
              <a:rPr lang="en-US" sz="1400" dirty="0">
                <a:solidFill>
                  <a:schemeClr val="accent3">
                    <a:lumMod val="25000"/>
                  </a:schemeClr>
                </a:solidFill>
                <a:latin typeface="Abadi"/>
              </a:rPr>
              <a:t>Listing the names of the </a:t>
            </a:r>
            <a:r>
              <a:rPr lang="en-US" sz="1400" dirty="0" err="1">
                <a:solidFill>
                  <a:schemeClr val="accent3">
                    <a:lumMod val="25000"/>
                  </a:schemeClr>
                </a:solidFill>
                <a:latin typeface="Abadi"/>
              </a:rPr>
              <a:t>booster_versions</a:t>
            </a:r>
            <a:r>
              <a:rPr lang="en-US" sz="1400" dirty="0">
                <a:solidFill>
                  <a:schemeClr val="accent3">
                    <a:lumMod val="25000"/>
                  </a:schemeClr>
                </a:solidFill>
                <a:latin typeface="Abadi"/>
              </a:rPr>
              <a:t> which have carried the maximum payload mass.</a:t>
            </a:r>
          </a:p>
          <a:p>
            <a:pPr lvl="1" algn="just">
              <a:lnSpc>
                <a:spcPct val="100000"/>
              </a:lnSpc>
              <a:spcBef>
                <a:spcPts val="600"/>
              </a:spcBef>
              <a:buFont typeface="Wingdings" panose="05000000000000000000" pitchFamily="2" charset="2"/>
              <a:buChar char="Ø"/>
            </a:pPr>
            <a:r>
              <a:rPr lang="en-US" sz="1400" dirty="0">
                <a:solidFill>
                  <a:schemeClr val="accent3">
                    <a:lumMod val="25000"/>
                  </a:schemeClr>
                </a:solidFill>
                <a:latin typeface="Abadi"/>
              </a:rPr>
              <a:t>Listing the records which will display the month names, successful </a:t>
            </a:r>
            <a:r>
              <a:rPr lang="en-US" sz="1400" dirty="0" err="1">
                <a:solidFill>
                  <a:schemeClr val="accent3">
                    <a:lumMod val="25000"/>
                  </a:schemeClr>
                </a:solidFill>
                <a:latin typeface="Abadi"/>
              </a:rPr>
              <a:t>landing_outcomes</a:t>
            </a:r>
            <a:r>
              <a:rPr lang="en-US" sz="1400" dirty="0">
                <a:solidFill>
                  <a:schemeClr val="accent3">
                    <a:lumMod val="25000"/>
                  </a:schemeClr>
                </a:solidFill>
                <a:latin typeface="Abadi"/>
              </a:rPr>
              <a:t> in ground pad ,booster versions, </a:t>
            </a:r>
            <a:r>
              <a:rPr lang="en-US" sz="1400" dirty="0" err="1">
                <a:solidFill>
                  <a:schemeClr val="accent3">
                    <a:lumMod val="25000"/>
                  </a:schemeClr>
                </a:solidFill>
                <a:latin typeface="Abadi"/>
              </a:rPr>
              <a:t>launch_site</a:t>
            </a:r>
            <a:r>
              <a:rPr lang="en-US" sz="1400" dirty="0">
                <a:solidFill>
                  <a:schemeClr val="accent3">
                    <a:lumMod val="25000"/>
                  </a:schemeClr>
                </a:solidFill>
                <a:latin typeface="Abadi"/>
              </a:rPr>
              <a:t> for the months in year 2017</a:t>
            </a:r>
          </a:p>
          <a:p>
            <a:pPr lvl="1" algn="just">
              <a:lnSpc>
                <a:spcPct val="100000"/>
              </a:lnSpc>
              <a:spcBef>
                <a:spcPts val="600"/>
              </a:spcBef>
              <a:buFont typeface="Wingdings" panose="05000000000000000000" pitchFamily="2" charset="2"/>
              <a:buChar char="Ø"/>
            </a:pPr>
            <a:r>
              <a:rPr lang="en-US" sz="1400" dirty="0">
                <a:solidFill>
                  <a:schemeClr val="accent3">
                    <a:lumMod val="25000"/>
                  </a:schemeClr>
                </a:solidFill>
                <a:latin typeface="Abadi"/>
              </a:rPr>
              <a:t>Ranking the count of successful </a:t>
            </a:r>
            <a:r>
              <a:rPr lang="en-US" sz="1400" dirty="0" err="1">
                <a:solidFill>
                  <a:schemeClr val="accent3">
                    <a:lumMod val="25000"/>
                  </a:schemeClr>
                </a:solidFill>
                <a:latin typeface="Abadi"/>
              </a:rPr>
              <a:t>landing_outcomes</a:t>
            </a:r>
            <a:r>
              <a:rPr lang="en-US" sz="1400" dirty="0">
                <a:solidFill>
                  <a:schemeClr val="accent3">
                    <a:lumMod val="25000"/>
                  </a:schemeClr>
                </a:solidFill>
                <a:latin typeface="Abadi"/>
              </a:rPr>
              <a:t> between the date 2010-06-04 and 2017-03-20 in descending order.</a:t>
            </a:r>
          </a:p>
          <a:p>
            <a:pPr marL="0" indent="0">
              <a:lnSpc>
                <a:spcPct val="100000"/>
              </a:lnSpc>
              <a:spcBef>
                <a:spcPts val="1400"/>
              </a:spcBef>
              <a:buNone/>
            </a:pPr>
            <a:r>
              <a:rPr lang="en-US" sz="1600" dirty="0">
                <a:hlinkClick r:id="rId4"/>
              </a:rPr>
              <a:t>GitHub Link EDA with SQL</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77500" lnSpcReduction="20000"/>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To visualize the Launch Data into an interactive map. We took the Latitude and Longitude Coordinates at each launch site and added a Circle Marker around each launch site with a label of the name of the launch site.</a:t>
            </a:r>
          </a:p>
          <a:p>
            <a:pPr algn="just">
              <a:lnSpc>
                <a:spcPct val="100000"/>
              </a:lnSpc>
              <a:spcBef>
                <a:spcPts val="1400"/>
              </a:spcBef>
            </a:pPr>
            <a:r>
              <a:rPr lang="en-US" sz="2200" dirty="0">
                <a:solidFill>
                  <a:schemeClr val="accent3">
                    <a:lumMod val="25000"/>
                  </a:schemeClr>
                </a:solidFill>
                <a:latin typeface="Abadi" panose="020B0604020104020204" pitchFamily="34" charset="0"/>
              </a:rPr>
              <a:t>We assigned the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launch_outcomes</a:t>
            </a:r>
            <a:r>
              <a:rPr lang="en-US" sz="2200" dirty="0">
                <a:solidFill>
                  <a:schemeClr val="accent3">
                    <a:lumMod val="25000"/>
                  </a:schemeClr>
                </a:solidFill>
                <a:latin typeface="Abadi" panose="020B0604020104020204" pitchFamily="34" charset="0"/>
              </a:rPr>
              <a:t>(failures, successes) to classes 0 and 1 with Green and Red markers on the map in a </a:t>
            </a:r>
            <a:r>
              <a:rPr lang="en-US" sz="2200" dirty="0" err="1">
                <a:solidFill>
                  <a:schemeClr val="accent3">
                    <a:lumMod val="25000"/>
                  </a:schemeClr>
                </a:solidFill>
                <a:latin typeface="Abadi" panose="020B0604020104020204" pitchFamily="34" charset="0"/>
              </a:rPr>
              <a:t>MarkerCluster</a:t>
            </a:r>
            <a:r>
              <a:rPr lang="en-US" sz="2200" dirty="0">
                <a:solidFill>
                  <a:schemeClr val="accent3">
                    <a:lumMod val="25000"/>
                  </a:schemeClr>
                </a:solidFill>
                <a:latin typeface="Abadi" panose="020B0604020104020204" pitchFamily="34" charset="0"/>
              </a:rPr>
              <a:t>()</a:t>
            </a:r>
          </a:p>
          <a:p>
            <a:pPr algn="just">
              <a:lnSpc>
                <a:spcPct val="100000"/>
              </a:lnSpc>
              <a:spcBef>
                <a:spcPts val="1400"/>
              </a:spcBef>
            </a:pPr>
            <a:r>
              <a:rPr lang="en-US" sz="2200" dirty="0">
                <a:solidFill>
                  <a:schemeClr val="accent3">
                    <a:lumMod val="25000"/>
                  </a:schemeClr>
                </a:solidFill>
                <a:latin typeface="Abadi" panose="020B0604020104020204" pitchFamily="34" charset="0"/>
              </a:rPr>
              <a:t>Using Haversine’s formula we calculated the distance from the Launch Site to various landmarks to find various trends about what is around the Launch Site to measure patterns. Lines are drawn on the map to measure distance to landmarks</a:t>
            </a:r>
          </a:p>
          <a:p>
            <a:pPr algn="just">
              <a:lnSpc>
                <a:spcPct val="100000"/>
              </a:lnSpc>
              <a:spcBef>
                <a:spcPts val="1400"/>
              </a:spcBef>
            </a:pPr>
            <a:r>
              <a:rPr lang="en-US" sz="2200" dirty="0">
                <a:solidFill>
                  <a:schemeClr val="accent3">
                    <a:lumMod val="25000"/>
                  </a:schemeClr>
                </a:solidFill>
                <a:latin typeface="Abadi" panose="020B0604020104020204" pitchFamily="34" charset="0"/>
              </a:rPr>
              <a:t>Example of some trends in which the Launch Site is situated in.</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in close proximity to railways? No</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in close proximity to highways? No</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in close proximity to coastline? Yes</a:t>
            </a:r>
          </a:p>
          <a:p>
            <a:pPr lvl="1">
              <a:lnSpc>
                <a:spcPct val="100000"/>
              </a:lnSpc>
              <a:spcBef>
                <a:spcPts val="1400"/>
              </a:spcBef>
            </a:pPr>
            <a:r>
              <a:rPr lang="en-US" sz="1800" dirty="0">
                <a:solidFill>
                  <a:schemeClr val="accent3">
                    <a:lumMod val="25000"/>
                  </a:schemeClr>
                </a:solidFill>
                <a:latin typeface="Abadi" panose="020B0604020104020204" pitchFamily="34" charset="0"/>
              </a:rPr>
              <a:t>Do launch sites keep certain distance away from cities? Yes</a:t>
            </a:r>
          </a:p>
          <a:p>
            <a:pPr>
              <a:lnSpc>
                <a:spcPct val="100000"/>
              </a:lnSpc>
              <a:spcBef>
                <a:spcPts val="1400"/>
              </a:spcBef>
            </a:pPr>
            <a:r>
              <a:rPr lang="en-US" sz="1600" dirty="0">
                <a:hlinkClick r:id="rId3"/>
              </a:rPr>
              <a:t>GitHub Link Visual Analytics with Folium</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0" cy="4351338"/>
          </a:xfrm>
          <a:prstGeom prst="rect">
            <a:avLst/>
          </a:prstGeom>
        </p:spPr>
        <p:txBody>
          <a:bodyPr vert="horz" lIns="91440" tIns="45720" rIns="91440" bIns="45720" rtlCol="0" anchor="t">
            <a:normAutofit fontScale="77500" lnSpcReduction="20000"/>
          </a:bodyPr>
          <a:lstStyle/>
          <a:p>
            <a:pPr algn="just">
              <a:lnSpc>
                <a:spcPct val="100000"/>
              </a:lnSpc>
              <a:spcBef>
                <a:spcPts val="1400"/>
              </a:spcBef>
            </a:pPr>
            <a:r>
              <a:rPr lang="en-US" sz="2100" dirty="0">
                <a:solidFill>
                  <a:schemeClr val="accent3">
                    <a:lumMod val="25000"/>
                  </a:schemeClr>
                </a:solidFill>
                <a:latin typeface="Abadi" panose="020B0604020104020204" pitchFamily="34" charset="0"/>
              </a:rPr>
              <a:t>Dropdown is created to select All launch site or any particular launch site.</a:t>
            </a:r>
          </a:p>
          <a:p>
            <a:pPr algn="just">
              <a:lnSpc>
                <a:spcPct val="100000"/>
              </a:lnSpc>
              <a:spcBef>
                <a:spcPts val="1400"/>
              </a:spcBef>
            </a:pPr>
            <a:r>
              <a:rPr lang="en-US" sz="2100" dirty="0">
                <a:solidFill>
                  <a:schemeClr val="accent3">
                    <a:lumMod val="25000"/>
                  </a:schemeClr>
                </a:solidFill>
                <a:latin typeface="Abadi" panose="020B0604020104020204" pitchFamily="34" charset="0"/>
              </a:rPr>
              <a:t>Based on dropdown selection pie chart represents success rate of that particular site or all sites.</a:t>
            </a:r>
          </a:p>
          <a:p>
            <a:pPr algn="just">
              <a:lnSpc>
                <a:spcPct val="100000"/>
              </a:lnSpc>
              <a:spcBef>
                <a:spcPts val="1400"/>
              </a:spcBef>
            </a:pPr>
            <a:r>
              <a:rPr lang="en-US" sz="2100" dirty="0">
                <a:solidFill>
                  <a:schemeClr val="accent3">
                    <a:lumMod val="25000"/>
                  </a:schemeClr>
                </a:solidFill>
                <a:latin typeface="Abadi" panose="020B0604020104020204" pitchFamily="34" charset="0"/>
              </a:rPr>
              <a:t>Dynamic scatter plot between class and payload mass which also changes with dropdown. Payload mass range selector to narrow down the range. Color label is present to distinguish booster version.</a:t>
            </a:r>
          </a:p>
          <a:p>
            <a:pPr algn="just">
              <a:lnSpc>
                <a:spcPct val="100000"/>
              </a:lnSpc>
              <a:spcBef>
                <a:spcPts val="1400"/>
              </a:spcBef>
            </a:pPr>
            <a:r>
              <a:rPr lang="en-US" sz="2100" dirty="0">
                <a:solidFill>
                  <a:schemeClr val="accent3">
                    <a:lumMod val="25000"/>
                  </a:schemeClr>
                </a:solidFill>
                <a:latin typeface="Abadi" panose="020B0604020104020204" pitchFamily="34" charset="0"/>
              </a:rPr>
              <a:t>Dashboard can be hosted as website, which is useful in sharing the interactive report with anyone with the internet access.</a:t>
            </a:r>
          </a:p>
          <a:p>
            <a:pPr marL="0" indent="0" algn="just">
              <a:lnSpc>
                <a:spcPct val="100000"/>
              </a:lnSpc>
              <a:spcBef>
                <a:spcPts val="1400"/>
              </a:spcBef>
              <a:buNone/>
            </a:pPr>
            <a:r>
              <a:rPr lang="en-US" sz="2100" b="1" dirty="0">
                <a:solidFill>
                  <a:srgbClr val="1C1C1C"/>
                </a:solidFill>
                <a:effectLst/>
                <a:latin typeface="Abadi" panose="020B0604020104020204" pitchFamily="34" charset="0"/>
                <a:ea typeface="Calibri" panose="020F0502020204030204" pitchFamily="34" charset="0"/>
              </a:rPr>
              <a:t>Pie Chart showing the total launches by a certain site/all sites.</a:t>
            </a:r>
          </a:p>
          <a:p>
            <a:pPr marL="0" indent="0" algn="just">
              <a:lnSpc>
                <a:spcPct val="100000"/>
              </a:lnSpc>
              <a:spcBef>
                <a:spcPts val="1400"/>
              </a:spcBef>
              <a:buNone/>
            </a:pPr>
            <a:r>
              <a:rPr lang="en-US" sz="2100" b="1" dirty="0">
                <a:solidFill>
                  <a:srgbClr val="1C1C1C"/>
                </a:solidFill>
                <a:effectLst/>
                <a:latin typeface="Abadi" panose="020B0604020104020204" pitchFamily="34" charset="0"/>
                <a:ea typeface="Calibri" panose="020F0502020204030204" pitchFamily="34" charset="0"/>
              </a:rPr>
              <a:t>Scatter Graph showing the relationship with Outcome and Payload Mass (Kg) for the different Booster Versions</a:t>
            </a:r>
          </a:p>
          <a:p>
            <a:pPr marR="0" lvl="0" algn="just" fontAlgn="base">
              <a:lnSpc>
                <a:spcPct val="107000"/>
              </a:lnSpc>
              <a:spcBef>
                <a:spcPts val="0"/>
              </a:spcBef>
              <a:spcAft>
                <a:spcPts val="15"/>
              </a:spcAft>
              <a:buClr>
                <a:srgbClr val="202124"/>
              </a:buClr>
              <a:buSzPts val="2000"/>
              <a:buFont typeface="Wingdings" panose="05000000000000000000" pitchFamily="2" charset="2"/>
              <a:buChar char="§"/>
            </a:pPr>
            <a:r>
              <a:rPr lang="en-US" sz="2100" u="none" strike="noStrike" dirty="0">
                <a:solidFill>
                  <a:srgbClr val="202124"/>
                </a:solidFill>
                <a:effectLst/>
                <a:uFill>
                  <a:solidFill>
                    <a:srgbClr val="000000"/>
                  </a:solidFill>
                </a:uFill>
                <a:latin typeface="Abadi" panose="020B0604020104020204" pitchFamily="34" charset="0"/>
                <a:ea typeface="Calibri" panose="020F0502020204030204" pitchFamily="34" charset="0"/>
                <a:cs typeface="Calibri" panose="020F0502020204030204" pitchFamily="34" charset="0"/>
              </a:rPr>
              <a:t>It shows the relationship between two variables.</a:t>
            </a:r>
            <a:endParaRPr lang="en-US" sz="2100" u="none" strike="noStrike" dirty="0">
              <a:solidFill>
                <a:srgbClr val="000000"/>
              </a:solidFill>
              <a:effectLst/>
              <a:uFill>
                <a:solidFill>
                  <a:srgbClr val="000000"/>
                </a:solidFill>
              </a:uFill>
              <a:latin typeface="Abadi" panose="020B0604020104020204" pitchFamily="34" charset="0"/>
              <a:ea typeface="Calibri" panose="020F0502020204030204" pitchFamily="34" charset="0"/>
              <a:cs typeface="Calibri" panose="020F0502020204030204" pitchFamily="34" charset="0"/>
            </a:endParaRPr>
          </a:p>
          <a:p>
            <a:pPr marR="0" lvl="0" algn="just" fontAlgn="base">
              <a:lnSpc>
                <a:spcPct val="107000"/>
              </a:lnSpc>
              <a:spcBef>
                <a:spcPts val="0"/>
              </a:spcBef>
              <a:spcAft>
                <a:spcPts val="15"/>
              </a:spcAft>
              <a:buClr>
                <a:srgbClr val="202124"/>
              </a:buClr>
              <a:buSzPts val="2000"/>
              <a:buFont typeface="Wingdings" panose="05000000000000000000" pitchFamily="2" charset="2"/>
              <a:buChar char="§"/>
            </a:pPr>
            <a:r>
              <a:rPr lang="en-US" sz="2100" u="none" strike="noStrike" dirty="0">
                <a:solidFill>
                  <a:srgbClr val="202124"/>
                </a:solidFill>
                <a:effectLst/>
                <a:uFill>
                  <a:solidFill>
                    <a:srgbClr val="000000"/>
                  </a:solidFill>
                </a:uFill>
                <a:latin typeface="Abadi" panose="020B0604020104020204" pitchFamily="34" charset="0"/>
                <a:ea typeface="Calibri" panose="020F0502020204030204" pitchFamily="34" charset="0"/>
                <a:cs typeface="Calibri" panose="020F0502020204030204" pitchFamily="34" charset="0"/>
              </a:rPr>
              <a:t>It is the best method to show you a non-linear pattern.</a:t>
            </a:r>
            <a:endParaRPr lang="en-US" sz="2100" u="none" strike="noStrike" dirty="0">
              <a:solidFill>
                <a:srgbClr val="000000"/>
              </a:solidFill>
              <a:effectLst/>
              <a:uFill>
                <a:solidFill>
                  <a:srgbClr val="000000"/>
                </a:solidFill>
              </a:uFill>
              <a:latin typeface="Abadi" panose="020B0604020104020204" pitchFamily="34" charset="0"/>
              <a:ea typeface="Calibri" panose="020F0502020204030204" pitchFamily="34" charset="0"/>
              <a:cs typeface="Calibri" panose="020F0502020204030204" pitchFamily="34" charset="0"/>
            </a:endParaRPr>
          </a:p>
          <a:p>
            <a:pPr marR="0" lvl="0" algn="just" fontAlgn="base">
              <a:lnSpc>
                <a:spcPct val="107000"/>
              </a:lnSpc>
              <a:spcBef>
                <a:spcPts val="0"/>
              </a:spcBef>
              <a:spcAft>
                <a:spcPts val="15"/>
              </a:spcAft>
              <a:buClr>
                <a:srgbClr val="202124"/>
              </a:buClr>
              <a:buSzPts val="2000"/>
              <a:buFont typeface="Wingdings" panose="05000000000000000000" pitchFamily="2" charset="2"/>
              <a:buChar char="§"/>
            </a:pPr>
            <a:r>
              <a:rPr lang="en-US" sz="2100" u="none" strike="noStrike" dirty="0">
                <a:solidFill>
                  <a:srgbClr val="202124"/>
                </a:solidFill>
                <a:effectLst/>
                <a:uFill>
                  <a:solidFill>
                    <a:srgbClr val="000000"/>
                  </a:solidFill>
                </a:uFill>
                <a:latin typeface="Abadi" panose="020B0604020104020204" pitchFamily="34" charset="0"/>
                <a:ea typeface="Calibri" panose="020F0502020204030204" pitchFamily="34" charset="0"/>
                <a:cs typeface="Calibri" panose="020F0502020204030204" pitchFamily="34" charset="0"/>
              </a:rPr>
              <a:t>The range of data flow, i.e. maximum and minimum value, can be determined.</a:t>
            </a:r>
            <a:endParaRPr lang="en-US" sz="2100" u="none" strike="noStrike" dirty="0">
              <a:solidFill>
                <a:srgbClr val="000000"/>
              </a:solidFill>
              <a:effectLst/>
              <a:uFill>
                <a:solidFill>
                  <a:srgbClr val="000000"/>
                </a:solidFill>
              </a:uFill>
              <a:latin typeface="Abadi" panose="020B0604020104020204" pitchFamily="34" charset="0"/>
              <a:ea typeface="Calibri" panose="020F0502020204030204" pitchFamily="34" charset="0"/>
              <a:cs typeface="Calibri" panose="020F0502020204030204" pitchFamily="34" charset="0"/>
            </a:endParaRPr>
          </a:p>
          <a:p>
            <a:pPr marR="0" lvl="0" algn="just" fontAlgn="base">
              <a:lnSpc>
                <a:spcPct val="107000"/>
              </a:lnSpc>
              <a:spcBef>
                <a:spcPts val="0"/>
              </a:spcBef>
              <a:spcAft>
                <a:spcPts val="15"/>
              </a:spcAft>
              <a:buClr>
                <a:srgbClr val="202124"/>
              </a:buClr>
              <a:buSzPts val="2000"/>
              <a:buFont typeface="Wingdings" panose="05000000000000000000" pitchFamily="2" charset="2"/>
              <a:buChar char="§"/>
            </a:pPr>
            <a:r>
              <a:rPr lang="en-US" sz="2100" u="none" strike="noStrike" dirty="0">
                <a:solidFill>
                  <a:srgbClr val="202124"/>
                </a:solidFill>
                <a:effectLst/>
                <a:uFill>
                  <a:solidFill>
                    <a:srgbClr val="000000"/>
                  </a:solidFill>
                </a:uFill>
                <a:latin typeface="Abadi" panose="020B0604020104020204" pitchFamily="34" charset="0"/>
                <a:ea typeface="Calibri" panose="020F0502020204030204" pitchFamily="34" charset="0"/>
                <a:cs typeface="Calibri" panose="020F0502020204030204" pitchFamily="34" charset="0"/>
              </a:rPr>
              <a:t>Observation and reading are straightforward.</a:t>
            </a:r>
          </a:p>
          <a:p>
            <a:pPr marL="0" marR="0" lvl="0" indent="0" algn="just" fontAlgn="base">
              <a:lnSpc>
                <a:spcPct val="107000"/>
              </a:lnSpc>
              <a:spcBef>
                <a:spcPts val="0"/>
              </a:spcBef>
              <a:spcAft>
                <a:spcPts val="15"/>
              </a:spcAft>
              <a:buClr>
                <a:srgbClr val="202124"/>
              </a:buClr>
              <a:buSzPts val="2000"/>
              <a:buNone/>
            </a:pPr>
            <a:endParaRPr lang="en-US" sz="24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100" u="sng" dirty="0">
                <a:solidFill>
                  <a:schemeClr val="accent1"/>
                </a:solidFill>
                <a:latin typeface="Abadi" panose="020B0604020104020204" pitchFamily="34" charset="0"/>
              </a:rPr>
              <a:t>GitHub Link Dashboard with </a:t>
            </a:r>
            <a:r>
              <a:rPr lang="en-US" sz="2100" u="sng" dirty="0" err="1">
                <a:solidFill>
                  <a:schemeClr val="accent1"/>
                </a:solidFill>
                <a:latin typeface="Abadi" panose="020B0604020104020204" pitchFamily="34" charset="0"/>
              </a:rPr>
              <a:t>polydash</a:t>
            </a:r>
            <a:endParaRPr lang="en-US" sz="2100" u="sng" dirty="0">
              <a:solidFill>
                <a:schemeClr val="accent1"/>
              </a:solidFill>
              <a:latin typeface="Abadi" panose="020B0604020104020204" pitchFamily="34" charset="0"/>
            </a:endParaRPr>
          </a:p>
          <a:p>
            <a:pPr marL="0" indent="0">
              <a:lnSpc>
                <a:spcPct val="100000"/>
              </a:lnSpc>
              <a:spcBef>
                <a:spcPts val="1400"/>
              </a:spcBef>
              <a:buNone/>
            </a:pPr>
            <a:endParaRPr lang="en-US" dirty="0">
              <a:solidFill>
                <a:schemeClr val="accent1"/>
              </a:solidFill>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661824"/>
            <a:ext cx="9745589" cy="4351338"/>
          </a:xfrm>
          <a:prstGeom prst="rect">
            <a:avLst/>
          </a:prstGeom>
        </p:spPr>
        <p:txBody>
          <a:bodyPr>
            <a:normAutofit fontScale="25000" lnSpcReduction="20000"/>
          </a:bodyPr>
          <a:lstStyle/>
          <a:p>
            <a:pPr marL="457200" indent="-457200">
              <a:lnSpc>
                <a:spcPct val="100000"/>
              </a:lnSpc>
              <a:spcBef>
                <a:spcPts val="600"/>
              </a:spcBef>
              <a:buFont typeface="+mj-lt"/>
              <a:buAutoNum type="arabicPeriod"/>
            </a:pPr>
            <a:r>
              <a:rPr lang="en-US" sz="4400" dirty="0">
                <a:solidFill>
                  <a:schemeClr val="accent3">
                    <a:lumMod val="25000"/>
                  </a:schemeClr>
                </a:solidFill>
                <a:latin typeface="Abadi" panose="020B0604020104020204" pitchFamily="34" charset="0"/>
              </a:rPr>
              <a:t>BUILDING MODEL</a:t>
            </a:r>
          </a:p>
          <a:p>
            <a:pPr lvl="1">
              <a:lnSpc>
                <a:spcPct val="100000"/>
              </a:lnSpc>
              <a:spcBef>
                <a:spcPts val="600"/>
              </a:spcBef>
            </a:pPr>
            <a:r>
              <a:rPr lang="en-US" sz="4400" dirty="0">
                <a:solidFill>
                  <a:schemeClr val="accent3">
                    <a:lumMod val="25000"/>
                  </a:schemeClr>
                </a:solidFill>
                <a:latin typeface="Abadi" panose="020B0604020104020204" pitchFamily="34" charset="0"/>
              </a:rPr>
              <a:t>Load our dataset into NumPy and Pandas</a:t>
            </a:r>
          </a:p>
          <a:p>
            <a:pPr lvl="1">
              <a:lnSpc>
                <a:spcPct val="100000"/>
              </a:lnSpc>
              <a:spcBef>
                <a:spcPts val="600"/>
              </a:spcBef>
            </a:pPr>
            <a:r>
              <a:rPr lang="en-US" sz="4400" dirty="0">
                <a:solidFill>
                  <a:schemeClr val="accent3">
                    <a:lumMod val="25000"/>
                  </a:schemeClr>
                </a:solidFill>
                <a:latin typeface="Abadi" panose="020B0604020104020204" pitchFamily="34" charset="0"/>
              </a:rPr>
              <a:t>Transform Data</a:t>
            </a:r>
          </a:p>
          <a:p>
            <a:pPr lvl="1">
              <a:lnSpc>
                <a:spcPct val="100000"/>
              </a:lnSpc>
              <a:spcBef>
                <a:spcPts val="600"/>
              </a:spcBef>
            </a:pPr>
            <a:r>
              <a:rPr lang="en-US" sz="4400" dirty="0">
                <a:solidFill>
                  <a:schemeClr val="accent3">
                    <a:lumMod val="25000"/>
                  </a:schemeClr>
                </a:solidFill>
                <a:latin typeface="Abadi" panose="020B0604020104020204" pitchFamily="34" charset="0"/>
              </a:rPr>
              <a:t>Split our data into training and test data sets</a:t>
            </a:r>
          </a:p>
          <a:p>
            <a:pPr lvl="1">
              <a:lnSpc>
                <a:spcPct val="100000"/>
              </a:lnSpc>
              <a:spcBef>
                <a:spcPts val="600"/>
              </a:spcBef>
            </a:pPr>
            <a:r>
              <a:rPr lang="en-US" sz="4400" dirty="0">
                <a:solidFill>
                  <a:schemeClr val="accent3">
                    <a:lumMod val="25000"/>
                  </a:schemeClr>
                </a:solidFill>
                <a:latin typeface="Abadi" panose="020B0604020104020204" pitchFamily="34" charset="0"/>
              </a:rPr>
              <a:t>Check how many test samples we have</a:t>
            </a:r>
          </a:p>
          <a:p>
            <a:pPr lvl="1">
              <a:lnSpc>
                <a:spcPct val="100000"/>
              </a:lnSpc>
              <a:spcBef>
                <a:spcPts val="600"/>
              </a:spcBef>
            </a:pPr>
            <a:r>
              <a:rPr lang="en-US" sz="4400" dirty="0">
                <a:solidFill>
                  <a:schemeClr val="accent3">
                    <a:lumMod val="25000"/>
                  </a:schemeClr>
                </a:solidFill>
                <a:latin typeface="Abadi" panose="020B0604020104020204" pitchFamily="34" charset="0"/>
              </a:rPr>
              <a:t>Decide which type of machine learning algorithms we want to use</a:t>
            </a:r>
          </a:p>
          <a:p>
            <a:pPr lvl="1">
              <a:lnSpc>
                <a:spcPct val="100000"/>
              </a:lnSpc>
              <a:spcBef>
                <a:spcPts val="600"/>
              </a:spcBef>
            </a:pPr>
            <a:r>
              <a:rPr lang="en-US" sz="4400" dirty="0">
                <a:solidFill>
                  <a:schemeClr val="accent3">
                    <a:lumMod val="25000"/>
                  </a:schemeClr>
                </a:solidFill>
                <a:latin typeface="Abadi" panose="020B0604020104020204" pitchFamily="34" charset="0"/>
              </a:rPr>
              <a:t>Set our parameters and algorithms to </a:t>
            </a:r>
            <a:r>
              <a:rPr lang="en-US" sz="4400" dirty="0" err="1">
                <a:solidFill>
                  <a:schemeClr val="accent3">
                    <a:lumMod val="25000"/>
                  </a:schemeClr>
                </a:solidFill>
                <a:latin typeface="Abadi" panose="020B0604020104020204" pitchFamily="34" charset="0"/>
              </a:rPr>
              <a:t>GridSearchCV</a:t>
            </a:r>
            <a:endParaRPr lang="en-US" sz="4400" dirty="0">
              <a:solidFill>
                <a:schemeClr val="accent3">
                  <a:lumMod val="25000"/>
                </a:schemeClr>
              </a:solidFill>
              <a:latin typeface="Abadi" panose="020B0604020104020204" pitchFamily="34" charset="0"/>
            </a:endParaRPr>
          </a:p>
          <a:p>
            <a:pPr lvl="1">
              <a:lnSpc>
                <a:spcPct val="100000"/>
              </a:lnSpc>
              <a:spcBef>
                <a:spcPts val="600"/>
              </a:spcBef>
            </a:pPr>
            <a:r>
              <a:rPr lang="en-US" sz="4400" dirty="0">
                <a:solidFill>
                  <a:schemeClr val="accent3">
                    <a:lumMod val="25000"/>
                  </a:schemeClr>
                </a:solidFill>
                <a:latin typeface="Abadi" panose="020B0604020104020204" pitchFamily="34" charset="0"/>
              </a:rPr>
              <a:t>Fit our datasets into the </a:t>
            </a:r>
            <a:r>
              <a:rPr lang="en-US" sz="4400" dirty="0" err="1">
                <a:solidFill>
                  <a:schemeClr val="accent3">
                    <a:lumMod val="25000"/>
                  </a:schemeClr>
                </a:solidFill>
                <a:latin typeface="Abadi" panose="020B0604020104020204" pitchFamily="34" charset="0"/>
              </a:rPr>
              <a:t>GridSearchCV</a:t>
            </a:r>
            <a:r>
              <a:rPr lang="en-US" sz="4400" dirty="0">
                <a:solidFill>
                  <a:schemeClr val="accent3">
                    <a:lumMod val="25000"/>
                  </a:schemeClr>
                </a:solidFill>
                <a:latin typeface="Abadi" panose="020B0604020104020204" pitchFamily="34" charset="0"/>
              </a:rPr>
              <a:t> objects and train our dataset.</a:t>
            </a:r>
          </a:p>
          <a:p>
            <a:pPr marL="457200" lvl="1" indent="0">
              <a:lnSpc>
                <a:spcPct val="100000"/>
              </a:lnSpc>
              <a:spcBef>
                <a:spcPts val="600"/>
              </a:spcBef>
              <a:buNone/>
            </a:pPr>
            <a:endParaRPr lang="en-US" sz="4400" dirty="0">
              <a:solidFill>
                <a:schemeClr val="accent3">
                  <a:lumMod val="25000"/>
                </a:schemeClr>
              </a:solidFill>
              <a:latin typeface="Abadi" panose="020B0604020104020204" pitchFamily="34" charset="0"/>
            </a:endParaRPr>
          </a:p>
          <a:p>
            <a:pPr marL="457200" indent="-457200">
              <a:lnSpc>
                <a:spcPct val="100000"/>
              </a:lnSpc>
              <a:spcBef>
                <a:spcPts val="600"/>
              </a:spcBef>
              <a:buFont typeface="+mj-lt"/>
              <a:buAutoNum type="arabicPeriod"/>
            </a:pPr>
            <a:r>
              <a:rPr lang="en-US" sz="4400" dirty="0">
                <a:solidFill>
                  <a:schemeClr val="accent3">
                    <a:lumMod val="25000"/>
                  </a:schemeClr>
                </a:solidFill>
                <a:latin typeface="Abadi" panose="020B0604020104020204" pitchFamily="34" charset="0"/>
              </a:rPr>
              <a:t>EVALUATING MODEL</a:t>
            </a:r>
          </a:p>
          <a:p>
            <a:pPr lvl="1">
              <a:lnSpc>
                <a:spcPct val="100000"/>
              </a:lnSpc>
              <a:spcBef>
                <a:spcPts val="600"/>
              </a:spcBef>
            </a:pPr>
            <a:r>
              <a:rPr lang="en-US" sz="4400" dirty="0">
                <a:solidFill>
                  <a:schemeClr val="accent3">
                    <a:lumMod val="25000"/>
                  </a:schemeClr>
                </a:solidFill>
                <a:latin typeface="Abadi" panose="020B0604020104020204" pitchFamily="34" charset="0"/>
              </a:rPr>
              <a:t>Check accuracy for each model</a:t>
            </a:r>
          </a:p>
          <a:p>
            <a:pPr lvl="1">
              <a:lnSpc>
                <a:spcPct val="100000"/>
              </a:lnSpc>
              <a:spcBef>
                <a:spcPts val="600"/>
              </a:spcBef>
            </a:pPr>
            <a:r>
              <a:rPr lang="en-US" sz="4400" dirty="0">
                <a:solidFill>
                  <a:schemeClr val="accent3">
                    <a:lumMod val="25000"/>
                  </a:schemeClr>
                </a:solidFill>
                <a:latin typeface="Abadi" panose="020B0604020104020204" pitchFamily="34" charset="0"/>
              </a:rPr>
              <a:t>Get tuned hyperparameters for each type of algorithms</a:t>
            </a:r>
          </a:p>
          <a:p>
            <a:pPr lvl="1">
              <a:lnSpc>
                <a:spcPct val="100000"/>
              </a:lnSpc>
              <a:spcBef>
                <a:spcPts val="600"/>
              </a:spcBef>
            </a:pPr>
            <a:r>
              <a:rPr lang="en-US" sz="4400" dirty="0">
                <a:solidFill>
                  <a:schemeClr val="accent3">
                    <a:lumMod val="25000"/>
                  </a:schemeClr>
                </a:solidFill>
                <a:latin typeface="Abadi" panose="020B0604020104020204" pitchFamily="34" charset="0"/>
              </a:rPr>
              <a:t>Plot Confusion Matrix</a:t>
            </a:r>
          </a:p>
          <a:p>
            <a:pPr marL="457200" lvl="1" indent="0">
              <a:lnSpc>
                <a:spcPct val="100000"/>
              </a:lnSpc>
              <a:spcBef>
                <a:spcPts val="600"/>
              </a:spcBef>
              <a:buNone/>
            </a:pPr>
            <a:endParaRPr lang="en-US" sz="4400" dirty="0">
              <a:solidFill>
                <a:schemeClr val="accent3">
                  <a:lumMod val="25000"/>
                </a:schemeClr>
              </a:solidFill>
              <a:latin typeface="Abadi" panose="020B0604020104020204" pitchFamily="34" charset="0"/>
            </a:endParaRPr>
          </a:p>
          <a:p>
            <a:pPr marL="342900" indent="-342900">
              <a:lnSpc>
                <a:spcPct val="100000"/>
              </a:lnSpc>
              <a:spcBef>
                <a:spcPts val="600"/>
              </a:spcBef>
              <a:buFont typeface="+mj-lt"/>
              <a:buAutoNum type="arabicPeriod"/>
            </a:pPr>
            <a:r>
              <a:rPr lang="en-US" sz="4400" dirty="0">
                <a:solidFill>
                  <a:schemeClr val="accent3">
                    <a:lumMod val="25000"/>
                  </a:schemeClr>
                </a:solidFill>
                <a:latin typeface="Abadi" panose="020B0604020104020204" pitchFamily="34" charset="0"/>
              </a:rPr>
              <a:t>IMPROVING MODEL</a:t>
            </a:r>
          </a:p>
          <a:p>
            <a:pPr lvl="1">
              <a:lnSpc>
                <a:spcPct val="100000"/>
              </a:lnSpc>
              <a:spcBef>
                <a:spcPts val="600"/>
              </a:spcBef>
            </a:pPr>
            <a:r>
              <a:rPr lang="en-US" sz="4400" dirty="0">
                <a:solidFill>
                  <a:schemeClr val="accent3">
                    <a:lumMod val="25000"/>
                  </a:schemeClr>
                </a:solidFill>
                <a:latin typeface="Abadi" panose="020B0604020104020204" pitchFamily="34" charset="0"/>
              </a:rPr>
              <a:t>Feature Engineering</a:t>
            </a:r>
          </a:p>
          <a:p>
            <a:pPr lvl="1">
              <a:lnSpc>
                <a:spcPct val="100000"/>
              </a:lnSpc>
              <a:spcBef>
                <a:spcPts val="600"/>
              </a:spcBef>
            </a:pPr>
            <a:r>
              <a:rPr lang="en-US" sz="4400" dirty="0">
                <a:solidFill>
                  <a:schemeClr val="accent3">
                    <a:lumMod val="25000"/>
                  </a:schemeClr>
                </a:solidFill>
                <a:latin typeface="Abadi" panose="020B0604020104020204" pitchFamily="34" charset="0"/>
              </a:rPr>
              <a:t>Algorithm Tuning</a:t>
            </a:r>
          </a:p>
          <a:p>
            <a:pPr marL="457200" lvl="1" indent="0">
              <a:lnSpc>
                <a:spcPct val="100000"/>
              </a:lnSpc>
              <a:spcBef>
                <a:spcPts val="600"/>
              </a:spcBef>
              <a:buNone/>
            </a:pPr>
            <a:endParaRPr lang="en-US" sz="4400" dirty="0">
              <a:solidFill>
                <a:schemeClr val="accent3">
                  <a:lumMod val="25000"/>
                </a:schemeClr>
              </a:solidFill>
              <a:latin typeface="Abadi" panose="020B0604020104020204" pitchFamily="34" charset="0"/>
            </a:endParaRPr>
          </a:p>
          <a:p>
            <a:pPr marL="457200" indent="-457200">
              <a:lnSpc>
                <a:spcPct val="100000"/>
              </a:lnSpc>
              <a:spcBef>
                <a:spcPts val="600"/>
              </a:spcBef>
              <a:buFont typeface="+mj-lt"/>
              <a:buAutoNum type="arabicPeriod"/>
            </a:pPr>
            <a:r>
              <a:rPr lang="en-US" sz="4400" dirty="0">
                <a:solidFill>
                  <a:schemeClr val="accent3">
                    <a:lumMod val="25000"/>
                  </a:schemeClr>
                </a:solidFill>
                <a:latin typeface="Abadi" panose="020B0604020104020204" pitchFamily="34" charset="0"/>
              </a:rPr>
              <a:t>FINDING THE BEST PERFORMING CLASSIFICATION MODEL</a:t>
            </a:r>
          </a:p>
          <a:p>
            <a:pPr lvl="1">
              <a:lnSpc>
                <a:spcPct val="100000"/>
              </a:lnSpc>
              <a:spcBef>
                <a:spcPts val="600"/>
              </a:spcBef>
            </a:pPr>
            <a:r>
              <a:rPr lang="en-US" sz="4400" dirty="0">
                <a:solidFill>
                  <a:schemeClr val="accent3">
                    <a:lumMod val="25000"/>
                  </a:schemeClr>
                </a:solidFill>
                <a:latin typeface="Abadi" panose="020B0604020104020204" pitchFamily="34" charset="0"/>
              </a:rPr>
              <a:t>The model with the best accuracy score wins the best performing model</a:t>
            </a:r>
          </a:p>
          <a:p>
            <a:pPr lvl="1">
              <a:lnSpc>
                <a:spcPct val="100000"/>
              </a:lnSpc>
              <a:spcBef>
                <a:spcPts val="600"/>
              </a:spcBef>
            </a:pPr>
            <a:r>
              <a:rPr lang="en-US" sz="4400" dirty="0">
                <a:solidFill>
                  <a:schemeClr val="accent3">
                    <a:lumMod val="25000"/>
                  </a:schemeClr>
                </a:solidFill>
                <a:latin typeface="Abadi" panose="020B0604020104020204" pitchFamily="34" charset="0"/>
              </a:rPr>
              <a:t>In the notebook there is a dictionary of algorithms with scores at the bottom of the notebook.</a:t>
            </a:r>
          </a:p>
          <a:p>
            <a:pPr marL="457200" lvl="1" indent="0">
              <a:lnSpc>
                <a:spcPct val="100000"/>
              </a:lnSpc>
              <a:spcBef>
                <a:spcPts val="0"/>
              </a:spcBef>
              <a:buNone/>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9" name="TextBox 8">
            <a:extLst>
              <a:ext uri="{FF2B5EF4-FFF2-40B4-BE49-F238E27FC236}">
                <a16:creationId xmlns:a16="http://schemas.microsoft.com/office/drawing/2014/main" id="{7210B124-6393-44D2-9D61-43747EB963C0}"/>
              </a:ext>
            </a:extLst>
          </p:cNvPr>
          <p:cNvSpPr txBox="1"/>
          <p:nvPr/>
        </p:nvSpPr>
        <p:spPr>
          <a:xfrm>
            <a:off x="6834910" y="5477927"/>
            <a:ext cx="6096000" cy="369332"/>
          </a:xfrm>
          <a:prstGeom prst="rect">
            <a:avLst/>
          </a:prstGeom>
          <a:noFill/>
        </p:spPr>
        <p:txBody>
          <a:bodyPr wrap="square">
            <a:spAutoFit/>
          </a:bodyPr>
          <a:lstStyle/>
          <a:p>
            <a:pPr marL="0" indent="0">
              <a:lnSpc>
                <a:spcPct val="100000"/>
              </a:lnSpc>
              <a:spcBef>
                <a:spcPts val="1400"/>
              </a:spcBef>
              <a:buNone/>
            </a:pPr>
            <a:r>
              <a:rPr lang="en-US" sz="1800" dirty="0">
                <a:hlinkClick r:id="rId3"/>
              </a:rPr>
              <a:t>GitHub Link Machine Learning Prediction</a:t>
            </a:r>
            <a:endParaRPr lang="en-US" dirty="0"/>
          </a:p>
        </p:txBody>
      </p:sp>
      <p:pic>
        <p:nvPicPr>
          <p:cNvPr id="6149" name="Picture 5" descr="Diagram of the predictive analytics process">
            <a:extLst>
              <a:ext uri="{FF2B5EF4-FFF2-40B4-BE49-F238E27FC236}">
                <a16:creationId xmlns:a16="http://schemas.microsoft.com/office/drawing/2014/main" id="{065A784B-20FF-4825-A0C8-4159BDFB19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5016" y="1468996"/>
            <a:ext cx="5632956" cy="3920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55782" y="4421793"/>
            <a:ext cx="10898909" cy="3811588"/>
          </a:xfrm>
          <a:prstGeom prst="rect">
            <a:avLst/>
          </a:prstGeom>
        </p:spPr>
        <p:txBody>
          <a:bodyPr>
            <a:normAutofit/>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The more amount of flights at a launch site the greater the success rate at a launch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7" name="Picture 6">
            <a:extLst>
              <a:ext uri="{FF2B5EF4-FFF2-40B4-BE49-F238E27FC236}">
                <a16:creationId xmlns:a16="http://schemas.microsoft.com/office/drawing/2014/main" id="{2844BB40-0601-49CF-8E8D-05D2DFB1060A}"/>
              </a:ext>
            </a:extLst>
          </p:cNvPr>
          <p:cNvPicPr>
            <a:picLocks noChangeAspect="1"/>
          </p:cNvPicPr>
          <p:nvPr/>
        </p:nvPicPr>
        <p:blipFill>
          <a:blip r:embed="rId3"/>
          <a:stretch>
            <a:fillRect/>
          </a:stretch>
        </p:blipFill>
        <p:spPr>
          <a:xfrm>
            <a:off x="770011" y="1494571"/>
            <a:ext cx="10687962" cy="252035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89423" y="4413556"/>
            <a:ext cx="10571304" cy="3811588"/>
          </a:xfrm>
          <a:prstGeom prst="rect">
            <a:avLst/>
          </a:prstGeom>
        </p:spPr>
        <p:txBody>
          <a:bodyPr>
            <a:normAutofit/>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The greater the payload mass higher the success rate for the Rocket.</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1202B7FF-E62D-4CAA-B73C-FF81A320685D}"/>
              </a:ext>
            </a:extLst>
          </p:cNvPr>
          <p:cNvPicPr>
            <a:picLocks noChangeAspect="1"/>
          </p:cNvPicPr>
          <p:nvPr/>
        </p:nvPicPr>
        <p:blipFill>
          <a:blip r:embed="rId3"/>
          <a:stretch>
            <a:fillRect/>
          </a:stretch>
        </p:blipFill>
        <p:spPr>
          <a:xfrm>
            <a:off x="789422" y="1590441"/>
            <a:ext cx="10687961" cy="256875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748652" y="1999456"/>
            <a:ext cx="4570223" cy="3811588"/>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Orbit GEO,HEO,SSO,ES-L1 has the best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0528561F-1A3C-4EF8-9E70-18505E173663}"/>
              </a:ext>
            </a:extLst>
          </p:cNvPr>
          <p:cNvPicPr>
            <a:picLocks noChangeAspect="1"/>
          </p:cNvPicPr>
          <p:nvPr/>
        </p:nvPicPr>
        <p:blipFill>
          <a:blip r:embed="rId3"/>
          <a:stretch>
            <a:fillRect/>
          </a:stretch>
        </p:blipFill>
        <p:spPr>
          <a:xfrm>
            <a:off x="873124" y="1557481"/>
            <a:ext cx="5527676" cy="4869729"/>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594765" y="1921975"/>
            <a:ext cx="4690846" cy="3811588"/>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You should see that in the LEO orbit the Success appears related to the number of flights; on the other hand, there seems to be no relationship between flight number when in GTO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D211D41E-79BB-4C7B-B2B2-9E59D461DDD3}"/>
              </a:ext>
            </a:extLst>
          </p:cNvPr>
          <p:cNvPicPr>
            <a:picLocks noChangeAspect="1"/>
          </p:cNvPicPr>
          <p:nvPr/>
        </p:nvPicPr>
        <p:blipFill>
          <a:blip r:embed="rId3"/>
          <a:stretch>
            <a:fillRect/>
          </a:stretch>
        </p:blipFill>
        <p:spPr>
          <a:xfrm>
            <a:off x="770011" y="1390650"/>
            <a:ext cx="5538425" cy="503656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060019" y="1676241"/>
            <a:ext cx="4225591" cy="4246093"/>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You should observe that Heavy payloads have a negative influence on GTO orbits and positive on GTO and Polar LEO (ISS)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A4ECEC77-6B0A-4F75-ACFB-64A0D59B6361}"/>
              </a:ext>
            </a:extLst>
          </p:cNvPr>
          <p:cNvPicPr>
            <a:picLocks noChangeAspect="1"/>
          </p:cNvPicPr>
          <p:nvPr/>
        </p:nvPicPr>
        <p:blipFill>
          <a:blip r:embed="rId3"/>
          <a:stretch>
            <a:fillRect/>
          </a:stretch>
        </p:blipFill>
        <p:spPr>
          <a:xfrm>
            <a:off x="770011" y="1676242"/>
            <a:ext cx="5861698" cy="484305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995711" y="1992639"/>
            <a:ext cx="4581063" cy="3811588"/>
          </a:xfrm>
          <a:prstGeom prst="rect">
            <a:avLst/>
          </a:prstGeom>
        </p:spPr>
        <p:txBody>
          <a:bodyPr>
            <a:normAutofit/>
          </a:bodyPr>
          <a:lstStyle/>
          <a:p>
            <a:pPr marL="0" indent="0" algn="just">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just">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just">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you can observe that the success rate since 2013 kept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4C42B0BE-249C-4B7C-986E-C238173D75A2}"/>
              </a:ext>
            </a:extLst>
          </p:cNvPr>
          <p:cNvPicPr>
            <a:picLocks noChangeAspect="1"/>
          </p:cNvPicPr>
          <p:nvPr/>
        </p:nvPicPr>
        <p:blipFill>
          <a:blip r:embed="rId3"/>
          <a:stretch>
            <a:fillRect/>
          </a:stretch>
        </p:blipFill>
        <p:spPr>
          <a:xfrm>
            <a:off x="770011" y="1523999"/>
            <a:ext cx="5753100" cy="490321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373695"/>
            <a:ext cx="9745589" cy="1803267"/>
          </a:xfrm>
          <a:prstGeom prst="rect">
            <a:avLst/>
          </a:prstGeom>
        </p:spPr>
        <p:txBody>
          <a:bodyPr>
            <a:normAutofit/>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Display the names of the unique launch sites in the space mission</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C4F133F6-400C-43C2-B973-2FB87368499A}"/>
              </a:ext>
            </a:extLst>
          </p:cNvPr>
          <p:cNvPicPr>
            <a:picLocks noChangeAspect="1"/>
          </p:cNvPicPr>
          <p:nvPr/>
        </p:nvPicPr>
        <p:blipFill>
          <a:blip r:embed="rId3"/>
          <a:stretch>
            <a:fillRect/>
          </a:stretch>
        </p:blipFill>
        <p:spPr>
          <a:xfrm>
            <a:off x="770011" y="1667617"/>
            <a:ext cx="10687962" cy="270607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23205" y="5469035"/>
            <a:ext cx="9745589" cy="4351338"/>
          </a:xfrm>
          <a:prstGeom prst="rect">
            <a:avLst/>
          </a:prstGeom>
        </p:spPr>
        <p:txBody>
          <a:bodyPr>
            <a:normAutofit/>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Display 5 records where launch sites begin with the string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D987D494-6F80-4F4C-B34D-1F6261B0AEA7}"/>
              </a:ext>
            </a:extLst>
          </p:cNvPr>
          <p:cNvPicPr>
            <a:picLocks noChangeAspect="1"/>
          </p:cNvPicPr>
          <p:nvPr/>
        </p:nvPicPr>
        <p:blipFill>
          <a:blip r:embed="rId3"/>
          <a:stretch>
            <a:fillRect/>
          </a:stretch>
        </p:blipFill>
        <p:spPr>
          <a:xfrm>
            <a:off x="770011" y="1551958"/>
            <a:ext cx="10687962" cy="375408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5016" y="4009937"/>
            <a:ext cx="9745589" cy="4351338"/>
          </a:xfrm>
          <a:prstGeom prst="rect">
            <a:avLst/>
          </a:prstGeom>
        </p:spPr>
        <p:txBody>
          <a:bodyPr>
            <a:normAutofit/>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Display the total payload mass carried by boosters launched by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D89F9F9E-5787-4D88-BD3C-E0E33E814A90}"/>
              </a:ext>
            </a:extLst>
          </p:cNvPr>
          <p:cNvPicPr>
            <a:picLocks noChangeAspect="1"/>
          </p:cNvPicPr>
          <p:nvPr/>
        </p:nvPicPr>
        <p:blipFill>
          <a:blip r:embed="rId3"/>
          <a:stretch>
            <a:fillRect/>
          </a:stretch>
        </p:blipFill>
        <p:spPr>
          <a:xfrm>
            <a:off x="752019" y="1700414"/>
            <a:ext cx="10687961" cy="168896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5016" y="4682331"/>
            <a:ext cx="9745589" cy="4351338"/>
          </a:xfrm>
          <a:prstGeom prst="rect">
            <a:avLst/>
          </a:prstGeom>
        </p:spPr>
        <p:txBody>
          <a:bodyPr>
            <a:normAutofit/>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Display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F62DD231-66D8-44AA-B6D8-6106A7E965A8}"/>
              </a:ext>
            </a:extLst>
          </p:cNvPr>
          <p:cNvPicPr>
            <a:picLocks noChangeAspect="1"/>
          </p:cNvPicPr>
          <p:nvPr/>
        </p:nvPicPr>
        <p:blipFill>
          <a:blip r:embed="rId3"/>
          <a:stretch>
            <a:fillRect/>
          </a:stretch>
        </p:blipFill>
        <p:spPr>
          <a:xfrm>
            <a:off x="770011" y="2224958"/>
            <a:ext cx="10687961" cy="192317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23205" y="4251542"/>
            <a:ext cx="9745589" cy="4351338"/>
          </a:xfrm>
          <a:prstGeom prst="rect">
            <a:avLst/>
          </a:prstGeom>
        </p:spPr>
        <p:txBody>
          <a:bodyPr lIns="91440" tIns="45720" rIns="91440" bIns="45720" anchor="t">
            <a:normAutofit/>
          </a:bodyPr>
          <a:lstStyle/>
          <a:p>
            <a:pPr marL="0" indent="0" algn="ctr">
              <a:lnSpc>
                <a:spcPct val="100000"/>
              </a:lnSpc>
              <a:spcBef>
                <a:spcPts val="1400"/>
              </a:spcBef>
              <a:buNone/>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414D7C46-D86D-4E7E-B671-F7D029287FBB}"/>
              </a:ext>
            </a:extLst>
          </p:cNvPr>
          <p:cNvPicPr>
            <a:picLocks noChangeAspect="1"/>
          </p:cNvPicPr>
          <p:nvPr/>
        </p:nvPicPr>
        <p:blipFill>
          <a:blip r:embed="rId3"/>
          <a:stretch>
            <a:fillRect/>
          </a:stretch>
        </p:blipFill>
        <p:spPr>
          <a:xfrm>
            <a:off x="770012" y="1808561"/>
            <a:ext cx="10515600" cy="181434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23205" y="4767129"/>
            <a:ext cx="9745589" cy="4351338"/>
          </a:xfrm>
          <a:prstGeom prst="rect">
            <a:avLst/>
          </a:prstGeom>
        </p:spPr>
        <p:txBody>
          <a:bodyPr lIns="91440" tIns="45720" rIns="91440" bIns="45720" anchor="t">
            <a:normAutofit/>
          </a:bodyPr>
          <a:lstStyle/>
          <a:p>
            <a:pPr marL="0" indent="0" algn="ctr">
              <a:lnSpc>
                <a:spcPct val="100000"/>
              </a:lnSpc>
              <a:spcBef>
                <a:spcPts val="1400"/>
              </a:spcBef>
              <a:buNone/>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D4E01396-81E9-4796-8DE9-2D703CF3F7DA}"/>
              </a:ext>
            </a:extLst>
          </p:cNvPr>
          <p:cNvPicPr>
            <a:picLocks noChangeAspect="1"/>
          </p:cNvPicPr>
          <p:nvPr/>
        </p:nvPicPr>
        <p:blipFill>
          <a:blip r:embed="rId3"/>
          <a:stretch>
            <a:fillRect/>
          </a:stretch>
        </p:blipFill>
        <p:spPr>
          <a:xfrm>
            <a:off x="770011" y="1752134"/>
            <a:ext cx="10687962" cy="238577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645063"/>
            <a:ext cx="10515600" cy="3581361"/>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400" dirty="0">
                <a:solidFill>
                  <a:schemeClr val="accent3">
                    <a:lumMod val="25000"/>
                  </a:schemeClr>
                </a:solidFill>
                <a:latin typeface="Abadi" panose="020B0604020104020204" pitchFamily="34" charset="0"/>
              </a:rPr>
              <a:t>Summary of methodologies</a:t>
            </a:r>
          </a:p>
          <a:p>
            <a:pPr lvl="1">
              <a:lnSpc>
                <a:spcPct val="100000"/>
              </a:lnSpc>
              <a:spcBef>
                <a:spcPts val="600"/>
              </a:spcBef>
            </a:pPr>
            <a:r>
              <a:rPr lang="en-US" sz="1400" dirty="0">
                <a:solidFill>
                  <a:schemeClr val="accent3">
                    <a:lumMod val="25000"/>
                  </a:schemeClr>
                </a:solidFill>
                <a:latin typeface="Abadi" panose="020B0604020104020204" pitchFamily="34" charset="0"/>
              </a:rPr>
              <a:t>Data collection</a:t>
            </a:r>
          </a:p>
          <a:p>
            <a:pPr lvl="1">
              <a:lnSpc>
                <a:spcPct val="100000"/>
              </a:lnSpc>
              <a:spcBef>
                <a:spcPts val="600"/>
              </a:spcBef>
            </a:pPr>
            <a:r>
              <a:rPr lang="en-US" sz="1400" dirty="0">
                <a:solidFill>
                  <a:schemeClr val="accent3">
                    <a:lumMod val="25000"/>
                  </a:schemeClr>
                </a:solidFill>
                <a:latin typeface="Abadi" panose="020B0604020104020204" pitchFamily="34" charset="0"/>
              </a:rPr>
              <a:t>Data wrangling</a:t>
            </a:r>
          </a:p>
          <a:p>
            <a:pPr lvl="1">
              <a:lnSpc>
                <a:spcPct val="100000"/>
              </a:lnSpc>
              <a:spcBef>
                <a:spcPts val="600"/>
              </a:spcBef>
            </a:pPr>
            <a:r>
              <a:rPr lang="en-US" sz="1400" dirty="0">
                <a:solidFill>
                  <a:schemeClr val="accent3">
                    <a:lumMod val="25000"/>
                  </a:schemeClr>
                </a:solidFill>
                <a:latin typeface="Abadi" panose="020B0604020104020204" pitchFamily="34" charset="0"/>
              </a:rPr>
              <a:t>EDA with data visualization</a:t>
            </a:r>
          </a:p>
          <a:p>
            <a:pPr lvl="1">
              <a:lnSpc>
                <a:spcPct val="100000"/>
              </a:lnSpc>
              <a:spcBef>
                <a:spcPts val="600"/>
              </a:spcBef>
            </a:pPr>
            <a:r>
              <a:rPr lang="en-US" sz="1400" dirty="0">
                <a:solidFill>
                  <a:schemeClr val="accent3">
                    <a:lumMod val="25000"/>
                  </a:schemeClr>
                </a:solidFill>
                <a:latin typeface="Abadi" panose="020B0604020104020204" pitchFamily="34" charset="0"/>
              </a:rPr>
              <a:t>EDA with SQL</a:t>
            </a:r>
          </a:p>
          <a:p>
            <a:pPr lvl="1">
              <a:lnSpc>
                <a:spcPct val="100000"/>
              </a:lnSpc>
              <a:spcBef>
                <a:spcPts val="600"/>
              </a:spcBef>
            </a:pPr>
            <a:r>
              <a:rPr lang="en-US" sz="1400" dirty="0">
                <a:solidFill>
                  <a:schemeClr val="accent3">
                    <a:lumMod val="25000"/>
                  </a:schemeClr>
                </a:solidFill>
                <a:latin typeface="Abadi" panose="020B0604020104020204" pitchFamily="34" charset="0"/>
              </a:rPr>
              <a:t>Building an interactive map with Folium</a:t>
            </a:r>
          </a:p>
          <a:p>
            <a:pPr lvl="1">
              <a:lnSpc>
                <a:spcPct val="100000"/>
              </a:lnSpc>
              <a:spcBef>
                <a:spcPts val="600"/>
              </a:spcBef>
            </a:pPr>
            <a:r>
              <a:rPr lang="en-US" sz="1400" dirty="0">
                <a:solidFill>
                  <a:schemeClr val="accent3">
                    <a:lumMod val="25000"/>
                  </a:schemeClr>
                </a:solidFill>
                <a:latin typeface="Abadi" panose="020B0604020104020204" pitchFamily="34" charset="0"/>
              </a:rPr>
              <a:t>Building a Dashboard with </a:t>
            </a:r>
            <a:r>
              <a:rPr lang="en-US" sz="1400" dirty="0" err="1">
                <a:solidFill>
                  <a:schemeClr val="accent3">
                    <a:lumMod val="25000"/>
                  </a:schemeClr>
                </a:solidFill>
                <a:latin typeface="Abadi" panose="020B0604020104020204" pitchFamily="34" charset="0"/>
              </a:rPr>
              <a:t>Plotly</a:t>
            </a:r>
            <a:r>
              <a:rPr lang="en-US" sz="1400" dirty="0">
                <a:solidFill>
                  <a:schemeClr val="accent3">
                    <a:lumMod val="25000"/>
                  </a:schemeClr>
                </a:solidFill>
                <a:latin typeface="Abadi" panose="020B0604020104020204" pitchFamily="34" charset="0"/>
              </a:rPr>
              <a:t> Dash</a:t>
            </a:r>
          </a:p>
          <a:p>
            <a:pPr lvl="1">
              <a:lnSpc>
                <a:spcPct val="100000"/>
              </a:lnSpc>
              <a:spcBef>
                <a:spcPts val="600"/>
              </a:spcBef>
            </a:pPr>
            <a:r>
              <a:rPr lang="en-US" sz="1400" dirty="0">
                <a:solidFill>
                  <a:schemeClr val="accent3">
                    <a:lumMod val="25000"/>
                  </a:schemeClr>
                </a:solidFill>
                <a:latin typeface="Abadi" panose="020B0604020104020204" pitchFamily="34" charset="0"/>
              </a:rPr>
              <a:t>Predictive analysis (Classification)</a:t>
            </a:r>
            <a:endParaRPr lang="en-US" sz="2800" dirty="0">
              <a:solidFill>
                <a:schemeClr val="accent3">
                  <a:lumMod val="25000"/>
                </a:schemeClr>
              </a:solidFill>
              <a:latin typeface="Abadi" panose="020B0604020104020204" pitchFamily="34" charset="0"/>
            </a:endParaRPr>
          </a:p>
          <a:p>
            <a:pPr>
              <a:lnSpc>
                <a:spcPct val="100000"/>
              </a:lnSpc>
              <a:spcBef>
                <a:spcPts val="1400"/>
              </a:spcBef>
            </a:pPr>
            <a:r>
              <a:rPr lang="en-US" sz="2400" dirty="0">
                <a:solidFill>
                  <a:schemeClr val="accent3">
                    <a:lumMod val="25000"/>
                  </a:schemeClr>
                </a:solidFill>
                <a:latin typeface="Abadi" panose="020B0604020104020204" pitchFamily="34" charset="0"/>
              </a:rPr>
              <a:t>Summary of all results</a:t>
            </a:r>
          </a:p>
          <a:p>
            <a:pPr lvl="1">
              <a:lnSpc>
                <a:spcPct val="100000"/>
              </a:lnSpc>
              <a:spcBef>
                <a:spcPts val="600"/>
              </a:spcBef>
            </a:pPr>
            <a:r>
              <a:rPr lang="en-US" sz="1400" dirty="0">
                <a:solidFill>
                  <a:schemeClr val="accent3">
                    <a:lumMod val="25000"/>
                  </a:schemeClr>
                </a:solidFill>
                <a:latin typeface="Abadi" panose="020B0604020104020204" pitchFamily="34" charset="0"/>
              </a:rPr>
              <a:t>Exploratory data analysis results</a:t>
            </a:r>
          </a:p>
          <a:p>
            <a:pPr lvl="1">
              <a:lnSpc>
                <a:spcPct val="100000"/>
              </a:lnSpc>
              <a:spcBef>
                <a:spcPts val="600"/>
              </a:spcBef>
            </a:pPr>
            <a:r>
              <a:rPr lang="en-US" sz="1400" dirty="0">
                <a:solidFill>
                  <a:schemeClr val="accent3">
                    <a:lumMod val="25000"/>
                  </a:schemeClr>
                </a:solidFill>
                <a:latin typeface="Abadi" panose="020B0604020104020204" pitchFamily="34" charset="0"/>
              </a:rPr>
              <a:t>Interactive analytics demo in screenshots</a:t>
            </a:r>
          </a:p>
          <a:p>
            <a:pPr lvl="1">
              <a:lnSpc>
                <a:spcPct val="100000"/>
              </a:lnSpc>
              <a:spcBef>
                <a:spcPts val="600"/>
              </a:spcBef>
            </a:pPr>
            <a:r>
              <a:rPr lang="en-US" sz="1400" dirty="0">
                <a:solidFill>
                  <a:schemeClr val="accent3">
                    <a:lumMod val="25000"/>
                  </a:schemeClr>
                </a:solidFill>
                <a:latin typeface="Abadi" panose="020B0604020104020204" pitchFamily="34" charset="0"/>
              </a:rPr>
              <a:t>Predictive analysis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23205" y="4633116"/>
            <a:ext cx="9745589" cy="4351338"/>
          </a:xfrm>
          <a:prstGeom prst="rect">
            <a:avLst/>
          </a:prstGeom>
        </p:spPr>
        <p:txBody>
          <a:bodyPr>
            <a:normAutofit/>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Calculate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0C1E9131-F996-4E20-A0E6-B77F3747ACA0}"/>
              </a:ext>
            </a:extLst>
          </p:cNvPr>
          <p:cNvPicPr>
            <a:picLocks noChangeAspect="1"/>
          </p:cNvPicPr>
          <p:nvPr/>
        </p:nvPicPr>
        <p:blipFill>
          <a:blip r:embed="rId3"/>
          <a:stretch>
            <a:fillRect/>
          </a:stretch>
        </p:blipFill>
        <p:spPr>
          <a:xfrm>
            <a:off x="770011" y="1760366"/>
            <a:ext cx="10687961" cy="218122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23205" y="5645351"/>
            <a:ext cx="9745589" cy="4351338"/>
          </a:xfrm>
          <a:prstGeom prst="rect">
            <a:avLst/>
          </a:prstGeom>
        </p:spPr>
        <p:txBody>
          <a:bodyPr>
            <a:normAutofit/>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List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C1CC0D71-85CD-4ADC-8F97-36868FEF9D8E}"/>
              </a:ext>
            </a:extLst>
          </p:cNvPr>
          <p:cNvPicPr>
            <a:picLocks noChangeAspect="1"/>
          </p:cNvPicPr>
          <p:nvPr/>
        </p:nvPicPr>
        <p:blipFill>
          <a:blip r:embed="rId3"/>
          <a:stretch>
            <a:fillRect/>
          </a:stretch>
        </p:blipFill>
        <p:spPr>
          <a:xfrm>
            <a:off x="770011" y="1388125"/>
            <a:ext cx="10687961" cy="411948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4528778"/>
            <a:ext cx="10368042" cy="4351338"/>
          </a:xfrm>
          <a:prstGeom prst="rect">
            <a:avLst/>
          </a:prstGeom>
        </p:spPr>
        <p:txBody>
          <a:bodyPr lIns="91440" tIns="45720" rIns="91440" bIns="45720" anchor="t">
            <a:normAutofit/>
          </a:bodyPr>
          <a:lstStyle/>
          <a:p>
            <a:pPr marL="0" indent="0" algn="ctr">
              <a:lnSpc>
                <a:spcPct val="100000"/>
              </a:lnSpc>
              <a:spcBef>
                <a:spcPts val="1400"/>
              </a:spcBef>
              <a:buNone/>
            </a:pPr>
            <a:r>
              <a:rPr lang="en-US" sz="2200" dirty="0">
                <a:solidFill>
                  <a:schemeClr val="accent3">
                    <a:lumMod val="25000"/>
                  </a:schemeClr>
                </a:solidFill>
                <a:latin typeface="Abadi"/>
              </a:rPr>
              <a:t>List the failed landing outcomes in drone ship, their booster versions, and launch site names for in year 2015</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20C0FD93-2301-4E54-84C9-49768B622B75}"/>
              </a:ext>
            </a:extLst>
          </p:cNvPr>
          <p:cNvPicPr>
            <a:picLocks noChangeAspect="1"/>
          </p:cNvPicPr>
          <p:nvPr/>
        </p:nvPicPr>
        <p:blipFill>
          <a:blip r:embed="rId3"/>
          <a:stretch>
            <a:fillRect/>
          </a:stretch>
        </p:blipFill>
        <p:spPr>
          <a:xfrm>
            <a:off x="683830" y="1864156"/>
            <a:ext cx="10687962" cy="184727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1467" y="5196786"/>
            <a:ext cx="10434144" cy="4351338"/>
          </a:xfrm>
          <a:prstGeom prst="rect">
            <a:avLst/>
          </a:prstGeom>
        </p:spPr>
        <p:txBody>
          <a:bodyPr lIns="91440" tIns="45720" rIns="91440" bIns="45720" anchor="t"/>
          <a:lstStyle/>
          <a:p>
            <a:pPr marL="0" indent="0" algn="ctr">
              <a:lnSpc>
                <a:spcPct val="100000"/>
              </a:lnSpc>
              <a:spcBef>
                <a:spcPts val="1400"/>
              </a:spcBef>
              <a:buNone/>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710E3302-F293-4BAB-BD3F-DFFDDB465ACC}"/>
              </a:ext>
            </a:extLst>
          </p:cNvPr>
          <p:cNvPicPr>
            <a:picLocks noChangeAspect="1"/>
          </p:cNvPicPr>
          <p:nvPr/>
        </p:nvPicPr>
        <p:blipFill>
          <a:blip r:embed="rId3"/>
          <a:stretch>
            <a:fillRect/>
          </a:stretch>
        </p:blipFill>
        <p:spPr>
          <a:xfrm>
            <a:off x="770011" y="1371063"/>
            <a:ext cx="10515600" cy="368567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6" name="Picture 5">
            <a:extLst>
              <a:ext uri="{FF2B5EF4-FFF2-40B4-BE49-F238E27FC236}">
                <a16:creationId xmlns:a16="http://schemas.microsoft.com/office/drawing/2014/main" id="{4FB93207-9179-4EB5-963D-1F21ED308C6A}"/>
              </a:ext>
            </a:extLst>
          </p:cNvPr>
          <p:cNvPicPr/>
          <p:nvPr/>
        </p:nvPicPr>
        <p:blipFill>
          <a:blip r:embed="rId3"/>
          <a:stretch>
            <a:fillRect/>
          </a:stretch>
        </p:blipFill>
        <p:spPr>
          <a:xfrm>
            <a:off x="643200" y="1635683"/>
            <a:ext cx="10814771" cy="3966073"/>
          </a:xfrm>
          <a:prstGeom prst="rect">
            <a:avLst/>
          </a:prstGeom>
        </p:spPr>
      </p:pic>
      <p:sp>
        <p:nvSpPr>
          <p:cNvPr id="7" name="TextBox 6">
            <a:extLst>
              <a:ext uri="{FF2B5EF4-FFF2-40B4-BE49-F238E27FC236}">
                <a16:creationId xmlns:a16="http://schemas.microsoft.com/office/drawing/2014/main" id="{6AB613BE-EFB3-4063-91CA-27A225B00C1D}"/>
              </a:ext>
            </a:extLst>
          </p:cNvPr>
          <p:cNvSpPr txBox="1"/>
          <p:nvPr/>
        </p:nvSpPr>
        <p:spPr>
          <a:xfrm>
            <a:off x="734028" y="5811415"/>
            <a:ext cx="10723943" cy="406137"/>
          </a:xfrm>
          <a:prstGeom prst="rect">
            <a:avLst/>
          </a:prstGeom>
          <a:noFill/>
        </p:spPr>
        <p:txBody>
          <a:bodyPr wrap="square">
            <a:spAutoFit/>
          </a:bodyPr>
          <a:lstStyle/>
          <a:p>
            <a:pPr marL="0" marR="0" algn="ctr">
              <a:lnSpc>
                <a:spcPct val="107000"/>
              </a:lnSpc>
              <a:spcBef>
                <a:spcPts val="0"/>
              </a:spcBef>
              <a:spcAft>
                <a:spcPts val="800"/>
              </a:spcAft>
            </a:pPr>
            <a:r>
              <a:rPr lang="en-US" sz="2000" b="1" i="1" dirty="0">
                <a:solidFill>
                  <a:srgbClr val="1C1C1C"/>
                </a:solidFill>
                <a:effectLst/>
                <a:latin typeface="Abadi" panose="020B0604020104020204" pitchFamily="34" charset="0"/>
                <a:ea typeface="Calibri" panose="020F0502020204030204" pitchFamily="34" charset="0"/>
              </a:rPr>
              <a:t>We can see that the SpaceX launch sites are in the United States of America coasts.</a:t>
            </a:r>
            <a:endParaRPr lang="en-US" sz="2000" dirty="0">
              <a:solidFill>
                <a:srgbClr val="000000"/>
              </a:solidFill>
              <a:effectLst/>
              <a:latin typeface="Abadi" panose="020B0604020104020204" pitchFamily="34" charset="0"/>
              <a:ea typeface="Calibri" panose="020F0502020204030204" pitchFamily="34" charset="0"/>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 Labelled Markers</a:t>
            </a:r>
          </a:p>
        </p:txBody>
      </p:sp>
      <p:pic>
        <p:nvPicPr>
          <p:cNvPr id="6" name="Picture 5">
            <a:extLst>
              <a:ext uri="{FF2B5EF4-FFF2-40B4-BE49-F238E27FC236}">
                <a16:creationId xmlns:a16="http://schemas.microsoft.com/office/drawing/2014/main" id="{CEF52BE3-C4E4-44A0-9A4B-94ECD1DBD6A5}"/>
              </a:ext>
            </a:extLst>
          </p:cNvPr>
          <p:cNvPicPr/>
          <p:nvPr/>
        </p:nvPicPr>
        <p:blipFill>
          <a:blip r:embed="rId3"/>
          <a:stretch>
            <a:fillRect/>
          </a:stretch>
        </p:blipFill>
        <p:spPr>
          <a:xfrm>
            <a:off x="770010" y="1350311"/>
            <a:ext cx="2766403" cy="2670845"/>
          </a:xfrm>
          <a:prstGeom prst="rect">
            <a:avLst/>
          </a:prstGeom>
        </p:spPr>
      </p:pic>
      <p:pic>
        <p:nvPicPr>
          <p:cNvPr id="7" name="Picture 6">
            <a:extLst>
              <a:ext uri="{FF2B5EF4-FFF2-40B4-BE49-F238E27FC236}">
                <a16:creationId xmlns:a16="http://schemas.microsoft.com/office/drawing/2014/main" id="{10E66361-6546-40FA-A2D3-5E8E49B36985}"/>
              </a:ext>
            </a:extLst>
          </p:cNvPr>
          <p:cNvPicPr/>
          <p:nvPr/>
        </p:nvPicPr>
        <p:blipFill>
          <a:blip r:embed="rId4"/>
          <a:stretch>
            <a:fillRect/>
          </a:stretch>
        </p:blipFill>
        <p:spPr>
          <a:xfrm>
            <a:off x="734028" y="4235116"/>
            <a:ext cx="2802385" cy="2405136"/>
          </a:xfrm>
          <a:prstGeom prst="rect">
            <a:avLst/>
          </a:prstGeom>
        </p:spPr>
      </p:pic>
      <p:pic>
        <p:nvPicPr>
          <p:cNvPr id="9" name="Picture 8">
            <a:extLst>
              <a:ext uri="{FF2B5EF4-FFF2-40B4-BE49-F238E27FC236}">
                <a16:creationId xmlns:a16="http://schemas.microsoft.com/office/drawing/2014/main" id="{34252097-FBCE-4752-8D49-25F295FCEA9E}"/>
              </a:ext>
            </a:extLst>
          </p:cNvPr>
          <p:cNvPicPr/>
          <p:nvPr/>
        </p:nvPicPr>
        <p:blipFill>
          <a:blip r:embed="rId5"/>
          <a:stretch>
            <a:fillRect/>
          </a:stretch>
        </p:blipFill>
        <p:spPr>
          <a:xfrm>
            <a:off x="9141456" y="1357955"/>
            <a:ext cx="2637156" cy="2663201"/>
          </a:xfrm>
          <a:prstGeom prst="rect">
            <a:avLst/>
          </a:prstGeom>
        </p:spPr>
      </p:pic>
      <p:pic>
        <p:nvPicPr>
          <p:cNvPr id="10" name="Picture 9">
            <a:extLst>
              <a:ext uri="{FF2B5EF4-FFF2-40B4-BE49-F238E27FC236}">
                <a16:creationId xmlns:a16="http://schemas.microsoft.com/office/drawing/2014/main" id="{ABAFB156-A3D6-49D7-95B9-C5A345701057}"/>
              </a:ext>
            </a:extLst>
          </p:cNvPr>
          <p:cNvPicPr/>
          <p:nvPr/>
        </p:nvPicPr>
        <p:blipFill>
          <a:blip r:embed="rId6"/>
          <a:stretch>
            <a:fillRect/>
          </a:stretch>
        </p:blipFill>
        <p:spPr>
          <a:xfrm>
            <a:off x="9141455" y="4131175"/>
            <a:ext cx="2637158" cy="2509076"/>
          </a:xfrm>
          <a:prstGeom prst="rect">
            <a:avLst/>
          </a:prstGeom>
        </p:spPr>
      </p:pic>
      <p:pic>
        <p:nvPicPr>
          <p:cNvPr id="11" name="Picture 10">
            <a:extLst>
              <a:ext uri="{FF2B5EF4-FFF2-40B4-BE49-F238E27FC236}">
                <a16:creationId xmlns:a16="http://schemas.microsoft.com/office/drawing/2014/main" id="{900C350E-30A2-4289-876B-BD822C530C03}"/>
              </a:ext>
            </a:extLst>
          </p:cNvPr>
          <p:cNvPicPr/>
          <p:nvPr/>
        </p:nvPicPr>
        <p:blipFill>
          <a:blip r:embed="rId7"/>
          <a:stretch>
            <a:fillRect/>
          </a:stretch>
        </p:blipFill>
        <p:spPr>
          <a:xfrm>
            <a:off x="3988106" y="1357955"/>
            <a:ext cx="4726665" cy="3530600"/>
          </a:xfrm>
          <a:prstGeom prst="rect">
            <a:avLst/>
          </a:prstGeom>
        </p:spPr>
      </p:pic>
      <p:sp>
        <p:nvSpPr>
          <p:cNvPr id="12" name="TextBox 11">
            <a:extLst>
              <a:ext uri="{FF2B5EF4-FFF2-40B4-BE49-F238E27FC236}">
                <a16:creationId xmlns:a16="http://schemas.microsoft.com/office/drawing/2014/main" id="{0A9C99FA-342D-4B98-882A-EA401E3EE1D9}"/>
              </a:ext>
            </a:extLst>
          </p:cNvPr>
          <p:cNvSpPr txBox="1"/>
          <p:nvPr/>
        </p:nvSpPr>
        <p:spPr>
          <a:xfrm>
            <a:off x="3536413" y="5177928"/>
            <a:ext cx="5544461" cy="1462323"/>
          </a:xfrm>
          <a:prstGeom prst="rect">
            <a:avLst/>
          </a:prstGeom>
          <a:noFill/>
        </p:spPr>
        <p:txBody>
          <a:bodyPr wrap="square">
            <a:spAutoFit/>
          </a:bodyPr>
          <a:lstStyle/>
          <a:p>
            <a:pPr algn="ctr">
              <a:lnSpc>
                <a:spcPct val="107000"/>
              </a:lnSpc>
              <a:spcAft>
                <a:spcPts val="800"/>
              </a:spcAft>
            </a:pPr>
            <a:r>
              <a:rPr lang="en-US" sz="1800" i="1" dirty="0">
                <a:solidFill>
                  <a:srgbClr val="00B050"/>
                </a:solidFill>
                <a:effectLst/>
                <a:latin typeface="Calibri" panose="020F0502020204030204" pitchFamily="34" charset="0"/>
                <a:ea typeface="Calibri" panose="020F0502020204030204" pitchFamily="34" charset="0"/>
              </a:rPr>
              <a:t>Green Marker </a:t>
            </a:r>
            <a:r>
              <a:rPr lang="en-US" sz="1800" i="1" dirty="0">
                <a:solidFill>
                  <a:srgbClr val="1C1C1C"/>
                </a:solidFill>
                <a:effectLst/>
                <a:latin typeface="Calibri" panose="020F0502020204030204" pitchFamily="34" charset="0"/>
                <a:ea typeface="Calibri" panose="020F0502020204030204" pitchFamily="34" charset="0"/>
              </a:rPr>
              <a:t>shows successful Launches and </a:t>
            </a:r>
            <a:r>
              <a:rPr lang="en-US" sz="1800" i="1" dirty="0">
                <a:solidFill>
                  <a:srgbClr val="FF0000"/>
                </a:solidFill>
                <a:effectLst/>
                <a:latin typeface="Calibri" panose="020F0502020204030204" pitchFamily="34" charset="0"/>
                <a:ea typeface="Calibri" panose="020F0502020204030204" pitchFamily="34" charset="0"/>
              </a:rPr>
              <a:t>Red Marker</a:t>
            </a:r>
            <a:endParaRPr lang="en-US" sz="1800" dirty="0">
              <a:solidFill>
                <a:srgbClr val="000000"/>
              </a:solidFill>
              <a:effectLst/>
              <a:latin typeface="Calibri" panose="020F0502020204030204" pitchFamily="34" charset="0"/>
              <a:ea typeface="Calibri" panose="020F0502020204030204" pitchFamily="34" charset="0"/>
            </a:endParaRPr>
          </a:p>
          <a:p>
            <a:pPr algn="ctr">
              <a:lnSpc>
                <a:spcPct val="107000"/>
              </a:lnSpc>
              <a:spcAft>
                <a:spcPts val="800"/>
              </a:spcAft>
            </a:pPr>
            <a:r>
              <a:rPr lang="en-US" sz="1800" i="1" dirty="0">
                <a:solidFill>
                  <a:srgbClr val="1C1C1C"/>
                </a:solidFill>
                <a:effectLst/>
                <a:latin typeface="Calibri" panose="020F0502020204030204" pitchFamily="34" charset="0"/>
                <a:ea typeface="Calibri" panose="020F0502020204030204" pitchFamily="34" charset="0"/>
              </a:rPr>
              <a:t>shows Failures</a:t>
            </a:r>
            <a:endParaRPr lang="en-US" sz="1800" dirty="0">
              <a:solidFill>
                <a:srgbClr val="000000"/>
              </a:solidFill>
              <a:effectLst/>
              <a:latin typeface="Calibri" panose="020F0502020204030204" pitchFamily="34" charset="0"/>
              <a:ea typeface="Calibri" panose="020F0502020204030204" pitchFamily="34" charset="0"/>
            </a:endParaRPr>
          </a:p>
          <a:p>
            <a:pPr>
              <a:lnSpc>
                <a:spcPct val="107000"/>
              </a:lnSpc>
              <a:spcAft>
                <a:spcPts val="800"/>
              </a:spcAft>
            </a:pPr>
            <a:endParaRPr lang="en-US" sz="1800" dirty="0">
              <a:solidFill>
                <a:srgbClr val="000000"/>
              </a:solidFill>
              <a:effectLst/>
              <a:latin typeface="Calibri" panose="020F0502020204030204" pitchFamily="34" charset="0"/>
              <a:ea typeface="Calibri" panose="020F0502020204030204" pitchFamily="34" charset="0"/>
            </a:endParaRPr>
          </a:p>
          <a:p>
            <a:pPr marL="0" marR="0">
              <a:lnSpc>
                <a:spcPct val="107000"/>
              </a:lnSpc>
              <a:spcBef>
                <a:spcPts val="0"/>
              </a:spcBef>
              <a:spcAft>
                <a:spcPts val="800"/>
              </a:spcAft>
            </a:pPr>
            <a:endParaRPr lang="en-US" sz="1100" dirty="0">
              <a:solidFill>
                <a:srgbClr val="000000"/>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from Landmarks </a:t>
            </a:r>
          </a:p>
        </p:txBody>
      </p:sp>
      <p:pic>
        <p:nvPicPr>
          <p:cNvPr id="6" name="Picture 5">
            <a:extLst>
              <a:ext uri="{FF2B5EF4-FFF2-40B4-BE49-F238E27FC236}">
                <a16:creationId xmlns:a16="http://schemas.microsoft.com/office/drawing/2014/main" id="{7793B52B-0C27-4716-8043-2FC77918C706}"/>
              </a:ext>
            </a:extLst>
          </p:cNvPr>
          <p:cNvPicPr/>
          <p:nvPr/>
        </p:nvPicPr>
        <p:blipFill>
          <a:blip r:embed="rId4"/>
          <a:stretch>
            <a:fillRect/>
          </a:stretch>
        </p:blipFill>
        <p:spPr>
          <a:xfrm>
            <a:off x="262079" y="1506461"/>
            <a:ext cx="2829560" cy="4812889"/>
          </a:xfrm>
          <a:prstGeom prst="rect">
            <a:avLst/>
          </a:prstGeom>
        </p:spPr>
      </p:pic>
      <p:pic>
        <p:nvPicPr>
          <p:cNvPr id="7" name="Picture 6">
            <a:extLst>
              <a:ext uri="{FF2B5EF4-FFF2-40B4-BE49-F238E27FC236}">
                <a16:creationId xmlns:a16="http://schemas.microsoft.com/office/drawing/2014/main" id="{DDDC1D54-CC7F-4819-B987-AFC78CCD7F34}"/>
              </a:ext>
            </a:extLst>
          </p:cNvPr>
          <p:cNvPicPr/>
          <p:nvPr/>
        </p:nvPicPr>
        <p:blipFill>
          <a:blip r:embed="rId5"/>
          <a:stretch>
            <a:fillRect/>
          </a:stretch>
        </p:blipFill>
        <p:spPr>
          <a:xfrm>
            <a:off x="3270180" y="1506462"/>
            <a:ext cx="4398223" cy="2624864"/>
          </a:xfrm>
          <a:prstGeom prst="rect">
            <a:avLst/>
          </a:prstGeom>
        </p:spPr>
      </p:pic>
      <p:pic>
        <p:nvPicPr>
          <p:cNvPr id="9" name="Picture 8">
            <a:extLst>
              <a:ext uri="{FF2B5EF4-FFF2-40B4-BE49-F238E27FC236}">
                <a16:creationId xmlns:a16="http://schemas.microsoft.com/office/drawing/2014/main" id="{D102FDA0-B5BB-402F-B5EE-8FA8C1B86366}"/>
              </a:ext>
            </a:extLst>
          </p:cNvPr>
          <p:cNvPicPr/>
          <p:nvPr/>
        </p:nvPicPr>
        <p:blipFill>
          <a:blip r:embed="rId6"/>
          <a:stretch>
            <a:fillRect/>
          </a:stretch>
        </p:blipFill>
        <p:spPr>
          <a:xfrm>
            <a:off x="3251819" y="4356494"/>
            <a:ext cx="2117680" cy="1990090"/>
          </a:xfrm>
          <a:prstGeom prst="rect">
            <a:avLst/>
          </a:prstGeom>
        </p:spPr>
      </p:pic>
      <p:pic>
        <p:nvPicPr>
          <p:cNvPr id="10" name="Picture 9">
            <a:extLst>
              <a:ext uri="{FF2B5EF4-FFF2-40B4-BE49-F238E27FC236}">
                <a16:creationId xmlns:a16="http://schemas.microsoft.com/office/drawing/2014/main" id="{970E8643-F494-4841-A36E-C24E64E73413}"/>
              </a:ext>
            </a:extLst>
          </p:cNvPr>
          <p:cNvPicPr/>
          <p:nvPr/>
        </p:nvPicPr>
        <p:blipFill>
          <a:blip r:embed="rId7"/>
          <a:stretch>
            <a:fillRect/>
          </a:stretch>
        </p:blipFill>
        <p:spPr>
          <a:xfrm>
            <a:off x="5550725" y="4356494"/>
            <a:ext cx="2117680" cy="1990090"/>
          </a:xfrm>
          <a:prstGeom prst="rect">
            <a:avLst/>
          </a:prstGeom>
        </p:spPr>
      </p:pic>
      <p:pic>
        <p:nvPicPr>
          <p:cNvPr id="11" name="Picture 10">
            <a:extLst>
              <a:ext uri="{FF2B5EF4-FFF2-40B4-BE49-F238E27FC236}">
                <a16:creationId xmlns:a16="http://schemas.microsoft.com/office/drawing/2014/main" id="{67E274D0-A103-4F2D-91B7-87A8DDF12C38}"/>
              </a:ext>
            </a:extLst>
          </p:cNvPr>
          <p:cNvPicPr/>
          <p:nvPr/>
        </p:nvPicPr>
        <p:blipFill>
          <a:blip r:embed="rId8"/>
          <a:stretch>
            <a:fillRect/>
          </a:stretch>
        </p:blipFill>
        <p:spPr>
          <a:xfrm>
            <a:off x="7828584" y="1506461"/>
            <a:ext cx="3965644" cy="2624865"/>
          </a:xfrm>
          <a:prstGeom prst="rect">
            <a:avLst/>
          </a:prstGeom>
        </p:spPr>
      </p:pic>
      <p:sp>
        <p:nvSpPr>
          <p:cNvPr id="12" name="TextBox 11">
            <a:extLst>
              <a:ext uri="{FF2B5EF4-FFF2-40B4-BE49-F238E27FC236}">
                <a16:creationId xmlns:a16="http://schemas.microsoft.com/office/drawing/2014/main" id="{AF1342DC-8C0D-4205-8454-76C81F99FF0F}"/>
              </a:ext>
            </a:extLst>
          </p:cNvPr>
          <p:cNvSpPr txBox="1"/>
          <p:nvPr/>
        </p:nvSpPr>
        <p:spPr>
          <a:xfrm>
            <a:off x="7828584" y="4868498"/>
            <a:ext cx="4609459" cy="830997"/>
          </a:xfrm>
          <a:prstGeom prst="rect">
            <a:avLst/>
          </a:prstGeom>
          <a:noFill/>
        </p:spPr>
        <p:txBody>
          <a:bodyPr wrap="square">
            <a:spAutoFit/>
          </a:bodyPr>
          <a:lstStyle/>
          <a:p>
            <a:r>
              <a:rPr lang="en-US" sz="1200" dirty="0"/>
              <a:t>Are launch sites in close proximity to railways? No</a:t>
            </a:r>
          </a:p>
          <a:p>
            <a:r>
              <a:rPr lang="en-US" sz="1200" dirty="0"/>
              <a:t>Are launch sites in close proximity to highways? No</a:t>
            </a:r>
          </a:p>
          <a:p>
            <a:r>
              <a:rPr lang="en-US" sz="1200" dirty="0"/>
              <a:t>Are launch sites in close proximity to coastline? Yes</a:t>
            </a:r>
          </a:p>
          <a:p>
            <a:r>
              <a:rPr lang="en-US" sz="1200" dirty="0"/>
              <a:t>Do launch sites keep certain distance away from cities? Yes</a:t>
            </a:r>
          </a:p>
        </p:txBody>
      </p:sp>
      <p:sp>
        <p:nvSpPr>
          <p:cNvPr id="14" name="TextBox 13">
            <a:extLst>
              <a:ext uri="{FF2B5EF4-FFF2-40B4-BE49-F238E27FC236}">
                <a16:creationId xmlns:a16="http://schemas.microsoft.com/office/drawing/2014/main" id="{7D9F22E4-EC17-487E-839E-E9C5D30422FE}"/>
              </a:ext>
            </a:extLst>
          </p:cNvPr>
          <p:cNvSpPr txBox="1"/>
          <p:nvPr/>
        </p:nvSpPr>
        <p:spPr>
          <a:xfrm>
            <a:off x="770011" y="5511719"/>
            <a:ext cx="6219020" cy="375552"/>
          </a:xfrm>
          <a:prstGeom prst="rect">
            <a:avLst/>
          </a:prstGeom>
          <a:noFill/>
        </p:spPr>
        <p:txBody>
          <a:bodyPr wrap="square">
            <a:spAutoFit/>
          </a:bodyPr>
          <a:lstStyle/>
          <a:p>
            <a:pPr marL="0" marR="0">
              <a:lnSpc>
                <a:spcPct val="107000"/>
              </a:lnSpc>
              <a:spcBef>
                <a:spcPts val="0"/>
              </a:spcBef>
              <a:spcAft>
                <a:spcPts val="800"/>
              </a:spcAft>
            </a:pPr>
            <a:r>
              <a:rPr lang="en-US" sz="1800" b="1" i="1" dirty="0">
                <a:solidFill>
                  <a:srgbClr val="1C1C1C"/>
                </a:solidFill>
                <a:effectLst/>
                <a:latin typeface="Calibri" panose="020F0502020204030204" pitchFamily="34" charset="0"/>
                <a:ea typeface="Calibri" panose="020F0502020204030204" pitchFamily="34" charset="0"/>
              </a:rPr>
              <a:t>Railway Station</a:t>
            </a:r>
            <a:endParaRPr lang="en-US" sz="1100" dirty="0">
              <a:solidFill>
                <a:srgbClr val="000000"/>
              </a:solidFill>
              <a:effectLst/>
              <a:latin typeface="Calibri" panose="020F0502020204030204" pitchFamily="34" charset="0"/>
              <a:ea typeface="Calibri" panose="020F0502020204030204" pitchFamily="34" charset="0"/>
            </a:endParaRPr>
          </a:p>
        </p:txBody>
      </p:sp>
      <p:sp>
        <p:nvSpPr>
          <p:cNvPr id="16" name="TextBox 15">
            <a:extLst>
              <a:ext uri="{FF2B5EF4-FFF2-40B4-BE49-F238E27FC236}">
                <a16:creationId xmlns:a16="http://schemas.microsoft.com/office/drawing/2014/main" id="{39BCECCC-F27E-4E6A-A262-0493CCFB4FEF}"/>
              </a:ext>
            </a:extLst>
          </p:cNvPr>
          <p:cNvSpPr txBox="1"/>
          <p:nvPr/>
        </p:nvSpPr>
        <p:spPr>
          <a:xfrm>
            <a:off x="3867352" y="5511719"/>
            <a:ext cx="6219020" cy="375552"/>
          </a:xfrm>
          <a:prstGeom prst="rect">
            <a:avLst/>
          </a:prstGeom>
          <a:noFill/>
        </p:spPr>
        <p:txBody>
          <a:bodyPr wrap="square">
            <a:spAutoFit/>
          </a:bodyPr>
          <a:lstStyle/>
          <a:p>
            <a:pPr marL="0" marR="0">
              <a:lnSpc>
                <a:spcPct val="107000"/>
              </a:lnSpc>
              <a:spcBef>
                <a:spcPts val="0"/>
              </a:spcBef>
              <a:spcAft>
                <a:spcPts val="800"/>
              </a:spcAft>
            </a:pPr>
            <a:r>
              <a:rPr lang="en-US" sz="1800" b="1" i="1" dirty="0">
                <a:solidFill>
                  <a:srgbClr val="1C1C1C"/>
                </a:solidFill>
                <a:effectLst/>
                <a:latin typeface="Calibri" panose="020F0502020204030204" pitchFamily="34" charset="0"/>
                <a:ea typeface="Calibri" panose="020F0502020204030204" pitchFamily="34" charset="0"/>
              </a:rPr>
              <a:t>Coastline</a:t>
            </a:r>
            <a:endParaRPr lang="en-US" sz="1100" dirty="0">
              <a:solidFill>
                <a:srgbClr val="000000"/>
              </a:solidFill>
              <a:effectLst/>
              <a:latin typeface="Calibri" panose="020F0502020204030204" pitchFamily="34" charset="0"/>
              <a:ea typeface="Calibri" panose="020F0502020204030204" pitchFamily="34" charset="0"/>
            </a:endParaRPr>
          </a:p>
        </p:txBody>
      </p:sp>
      <p:sp>
        <p:nvSpPr>
          <p:cNvPr id="18" name="TextBox 17">
            <a:extLst>
              <a:ext uri="{FF2B5EF4-FFF2-40B4-BE49-F238E27FC236}">
                <a16:creationId xmlns:a16="http://schemas.microsoft.com/office/drawing/2014/main" id="{0C4A8385-258A-414B-8DB0-4CED27F0A468}"/>
              </a:ext>
            </a:extLst>
          </p:cNvPr>
          <p:cNvSpPr txBox="1"/>
          <p:nvPr/>
        </p:nvSpPr>
        <p:spPr>
          <a:xfrm>
            <a:off x="6326437" y="5517939"/>
            <a:ext cx="6219020" cy="369332"/>
          </a:xfrm>
          <a:prstGeom prst="rect">
            <a:avLst/>
          </a:prstGeom>
          <a:noFill/>
        </p:spPr>
        <p:txBody>
          <a:bodyPr wrap="square">
            <a:spAutoFit/>
          </a:bodyPr>
          <a:lstStyle/>
          <a:p>
            <a:r>
              <a:rPr lang="en-US" sz="1800" b="1" i="1" dirty="0">
                <a:solidFill>
                  <a:srgbClr val="1C1C1C"/>
                </a:solidFill>
                <a:effectLst/>
                <a:latin typeface="Calibri" panose="020F0502020204030204" pitchFamily="34" charset="0"/>
                <a:ea typeface="Calibri" panose="020F0502020204030204" pitchFamily="34" charset="0"/>
              </a:rPr>
              <a:t>City</a:t>
            </a:r>
            <a:endParaRPr lang="en-US" dirty="0"/>
          </a:p>
        </p:txBody>
      </p:sp>
      <p:sp>
        <p:nvSpPr>
          <p:cNvPr id="20" name="TextBox 19">
            <a:extLst>
              <a:ext uri="{FF2B5EF4-FFF2-40B4-BE49-F238E27FC236}">
                <a16:creationId xmlns:a16="http://schemas.microsoft.com/office/drawing/2014/main" id="{05CE6C16-17F3-4B75-AAD9-AAA91C0213C1}"/>
              </a:ext>
            </a:extLst>
          </p:cNvPr>
          <p:cNvSpPr txBox="1"/>
          <p:nvPr/>
        </p:nvSpPr>
        <p:spPr>
          <a:xfrm>
            <a:off x="4822634" y="3324424"/>
            <a:ext cx="6274106" cy="369332"/>
          </a:xfrm>
          <a:prstGeom prst="rect">
            <a:avLst/>
          </a:prstGeom>
          <a:noFill/>
        </p:spPr>
        <p:txBody>
          <a:bodyPr wrap="square">
            <a:spAutoFit/>
          </a:bodyPr>
          <a:lstStyle/>
          <a:p>
            <a:r>
              <a:rPr lang="en-US" sz="1800" b="1" i="1" dirty="0">
                <a:solidFill>
                  <a:srgbClr val="1C1C1C"/>
                </a:solidFill>
                <a:effectLst/>
                <a:latin typeface="Calibri" panose="020F0502020204030204" pitchFamily="34" charset="0"/>
                <a:ea typeface="Calibri" panose="020F0502020204030204" pitchFamily="34" charset="0"/>
              </a:rPr>
              <a:t>Highway</a:t>
            </a:r>
            <a:endParaRPr lang="en-US" dirty="0"/>
          </a:p>
        </p:txBody>
      </p:sp>
      <p:sp>
        <p:nvSpPr>
          <p:cNvPr id="22" name="TextBox 21">
            <a:extLst>
              <a:ext uri="{FF2B5EF4-FFF2-40B4-BE49-F238E27FC236}">
                <a16:creationId xmlns:a16="http://schemas.microsoft.com/office/drawing/2014/main" id="{A68E9A5D-F841-4852-A70A-17173B17F0A9}"/>
              </a:ext>
            </a:extLst>
          </p:cNvPr>
          <p:cNvSpPr txBox="1"/>
          <p:nvPr/>
        </p:nvSpPr>
        <p:spPr>
          <a:xfrm>
            <a:off x="9512141" y="3324424"/>
            <a:ext cx="6274106" cy="369332"/>
          </a:xfrm>
          <a:prstGeom prst="rect">
            <a:avLst/>
          </a:prstGeom>
          <a:noFill/>
        </p:spPr>
        <p:txBody>
          <a:bodyPr wrap="square">
            <a:spAutoFit/>
          </a:bodyPr>
          <a:lstStyle/>
          <a:p>
            <a:r>
              <a:rPr lang="en-US" sz="1800" b="1" i="1" dirty="0">
                <a:solidFill>
                  <a:srgbClr val="1C1C1C"/>
                </a:solidFill>
                <a:effectLst/>
                <a:latin typeface="Calibri" panose="020F0502020204030204" pitchFamily="34" charset="0"/>
                <a:ea typeface="Calibri" panose="020F0502020204030204" pitchFamily="34" charset="0"/>
              </a:rPr>
              <a:t>coast</a:t>
            </a:r>
            <a:endParaRPr lang="en-US" dirty="0"/>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Count of All Launch Sites</a:t>
            </a:r>
          </a:p>
        </p:txBody>
      </p:sp>
      <p:pic>
        <p:nvPicPr>
          <p:cNvPr id="6" name="Picture 5">
            <a:extLst>
              <a:ext uri="{FF2B5EF4-FFF2-40B4-BE49-F238E27FC236}">
                <a16:creationId xmlns:a16="http://schemas.microsoft.com/office/drawing/2014/main" id="{1AC05FBF-11FF-43E2-9A2E-16F14668ED8D}"/>
              </a:ext>
            </a:extLst>
          </p:cNvPr>
          <p:cNvPicPr/>
          <p:nvPr/>
        </p:nvPicPr>
        <p:blipFill>
          <a:blip r:embed="rId3"/>
          <a:stretch>
            <a:fillRect/>
          </a:stretch>
        </p:blipFill>
        <p:spPr>
          <a:xfrm>
            <a:off x="734028" y="1452075"/>
            <a:ext cx="6294733" cy="4867275"/>
          </a:xfrm>
          <a:prstGeom prst="rect">
            <a:avLst/>
          </a:prstGeom>
        </p:spPr>
      </p:pic>
      <p:sp>
        <p:nvSpPr>
          <p:cNvPr id="9" name="TextBox 8">
            <a:extLst>
              <a:ext uri="{FF2B5EF4-FFF2-40B4-BE49-F238E27FC236}">
                <a16:creationId xmlns:a16="http://schemas.microsoft.com/office/drawing/2014/main" id="{C7CAE216-AB34-4649-A88D-A337DC85F995}"/>
              </a:ext>
            </a:extLst>
          </p:cNvPr>
          <p:cNvSpPr txBox="1"/>
          <p:nvPr/>
        </p:nvSpPr>
        <p:spPr>
          <a:xfrm>
            <a:off x="7411597" y="3429000"/>
            <a:ext cx="4046375" cy="923330"/>
          </a:xfrm>
          <a:prstGeom prst="rect">
            <a:avLst/>
          </a:prstGeom>
          <a:noFill/>
        </p:spPr>
        <p:txBody>
          <a:bodyPr wrap="square">
            <a:spAutoFit/>
          </a:bodyPr>
          <a:lstStyle/>
          <a:p>
            <a:pPr algn="ctr"/>
            <a:r>
              <a:rPr lang="en-US" dirty="0"/>
              <a:t>We can see that KSC LC-39A had the most successful launches from all the sites</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15034"/>
            <a:ext cx="10530113" cy="374724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lgn="just">
              <a:spcBef>
                <a:spcPts val="1400"/>
              </a:spcBef>
              <a:buNone/>
            </a:pPr>
            <a:r>
              <a:rPr lang="en-US" sz="1700" dirty="0">
                <a:solidFill>
                  <a:schemeClr val="accent3">
                    <a:lumMod val="25000"/>
                  </a:schemeClr>
                </a:solidFill>
                <a:latin typeface="Abadi" panose="020B0604020104020204" pitchFamily="34" charset="0"/>
              </a:rPr>
              <a:t>We predicted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 typeface="Wingdings" panose="05000000000000000000" pitchFamily="2" charset="2"/>
              <a:buChar char="§"/>
            </a:pPr>
            <a:r>
              <a:rPr lang="en-US" sz="1800" dirty="0">
                <a:solidFill>
                  <a:schemeClr val="accent3">
                    <a:lumMod val="25000"/>
                  </a:schemeClr>
                </a:solidFill>
                <a:latin typeface="Abadi" panose="020B0604020104020204" pitchFamily="34" charset="0"/>
              </a:rPr>
              <a:t>What influences if the rocket will land successfully?</a:t>
            </a:r>
          </a:p>
          <a:p>
            <a:pPr lvl="1">
              <a:spcBef>
                <a:spcPts val="1400"/>
              </a:spcBef>
              <a:buFont typeface="Wingdings" panose="05000000000000000000" pitchFamily="2" charset="2"/>
              <a:buChar char="§"/>
            </a:pPr>
            <a:r>
              <a:rPr lang="en-US" sz="1800" dirty="0">
                <a:solidFill>
                  <a:schemeClr val="accent3">
                    <a:lumMod val="25000"/>
                  </a:schemeClr>
                </a:solidFill>
                <a:latin typeface="Abadi" panose="020B0604020104020204" pitchFamily="34" charset="0"/>
              </a:rPr>
              <a:t>The effect each relationship with certain rocket variables will impact in determining the success rate of a successful landing.</a:t>
            </a:r>
          </a:p>
          <a:p>
            <a:pPr lvl="1">
              <a:spcBef>
                <a:spcPts val="1400"/>
              </a:spcBef>
              <a:buFont typeface="Wingdings" panose="05000000000000000000" pitchFamily="2" charset="2"/>
              <a:buChar char="§"/>
            </a:pPr>
            <a:r>
              <a:rPr lang="en-US" sz="1800" dirty="0">
                <a:solidFill>
                  <a:schemeClr val="accent3">
                    <a:lumMod val="25000"/>
                  </a:schemeClr>
                </a:solidFill>
                <a:latin typeface="Abadi" panose="020B0604020104020204" pitchFamily="34" charset="0"/>
              </a:rPr>
              <a:t>What conditions does SpaceX have to achieve to get the best results and ensure the best rocket success landing rate.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Ratio of KSC LC-39A Launch Site </a:t>
            </a:r>
          </a:p>
        </p:txBody>
      </p:sp>
      <p:pic>
        <p:nvPicPr>
          <p:cNvPr id="4" name="Picture 3">
            <a:extLst>
              <a:ext uri="{FF2B5EF4-FFF2-40B4-BE49-F238E27FC236}">
                <a16:creationId xmlns:a16="http://schemas.microsoft.com/office/drawing/2014/main" id="{2B95DA72-34FF-4468-8A17-575F9C39D54B}"/>
              </a:ext>
            </a:extLst>
          </p:cNvPr>
          <p:cNvPicPr>
            <a:picLocks noChangeAspect="1"/>
          </p:cNvPicPr>
          <p:nvPr/>
        </p:nvPicPr>
        <p:blipFill>
          <a:blip r:embed="rId3"/>
          <a:stretch>
            <a:fillRect/>
          </a:stretch>
        </p:blipFill>
        <p:spPr>
          <a:xfrm>
            <a:off x="770011" y="1281069"/>
            <a:ext cx="10515600" cy="4295861"/>
          </a:xfrm>
          <a:prstGeom prst="rect">
            <a:avLst/>
          </a:prstGeom>
        </p:spPr>
      </p:pic>
      <p:sp>
        <p:nvSpPr>
          <p:cNvPr id="9" name="TextBox 8">
            <a:extLst>
              <a:ext uri="{FF2B5EF4-FFF2-40B4-BE49-F238E27FC236}">
                <a16:creationId xmlns:a16="http://schemas.microsoft.com/office/drawing/2014/main" id="{62FF7797-E66E-43B9-93A6-A3BEAA1A658B}"/>
              </a:ext>
            </a:extLst>
          </p:cNvPr>
          <p:cNvSpPr txBox="1"/>
          <p:nvPr/>
        </p:nvSpPr>
        <p:spPr>
          <a:xfrm>
            <a:off x="2189143" y="5770300"/>
            <a:ext cx="7813713" cy="369332"/>
          </a:xfrm>
          <a:prstGeom prst="rect">
            <a:avLst/>
          </a:prstGeom>
          <a:noFill/>
        </p:spPr>
        <p:txBody>
          <a:bodyPr wrap="square">
            <a:spAutoFit/>
          </a:bodyPr>
          <a:lstStyle/>
          <a:p>
            <a:pPr algn="ctr"/>
            <a:r>
              <a:rPr lang="en-US" sz="1800" b="1" i="1" dirty="0">
                <a:solidFill>
                  <a:srgbClr val="1C1C1C"/>
                </a:solidFill>
                <a:effectLst/>
                <a:latin typeface="Abadi" panose="020B0604020104020204" pitchFamily="34" charset="0"/>
                <a:ea typeface="Calibri" panose="020F0502020204030204" pitchFamily="34" charset="0"/>
              </a:rPr>
              <a:t>KSC LC-39A achieved a 76.9% success rate while getting a 23.1% failure rate</a:t>
            </a:r>
            <a:endParaRPr lang="en-US" dirty="0">
              <a:latin typeface="Abadi" panose="020B0604020104020204" pitchFamily="34" charset="0"/>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for all sites, with different payload selected in the range </a:t>
            </a:r>
          </a:p>
        </p:txBody>
      </p:sp>
      <p:grpSp>
        <p:nvGrpSpPr>
          <p:cNvPr id="6" name="Group 5">
            <a:extLst>
              <a:ext uri="{FF2B5EF4-FFF2-40B4-BE49-F238E27FC236}">
                <a16:creationId xmlns:a16="http://schemas.microsoft.com/office/drawing/2014/main" id="{D7B68736-B27B-45AC-968F-29A2B4E4D515}"/>
              </a:ext>
            </a:extLst>
          </p:cNvPr>
          <p:cNvGrpSpPr/>
          <p:nvPr/>
        </p:nvGrpSpPr>
        <p:grpSpPr>
          <a:xfrm>
            <a:off x="672029" y="2155530"/>
            <a:ext cx="10983816" cy="3053715"/>
            <a:chOff x="0" y="0"/>
            <a:chExt cx="11775948" cy="3054096"/>
          </a:xfrm>
        </p:grpSpPr>
        <p:pic>
          <p:nvPicPr>
            <p:cNvPr id="7" name="Picture 6">
              <a:extLst>
                <a:ext uri="{FF2B5EF4-FFF2-40B4-BE49-F238E27FC236}">
                  <a16:creationId xmlns:a16="http://schemas.microsoft.com/office/drawing/2014/main" id="{64DF0367-B193-40C7-A71B-B7D403DEDDEB}"/>
                </a:ext>
              </a:extLst>
            </p:cNvPr>
            <p:cNvPicPr/>
            <p:nvPr/>
          </p:nvPicPr>
          <p:blipFill>
            <a:blip r:embed="rId4"/>
            <a:stretch>
              <a:fillRect/>
            </a:stretch>
          </p:blipFill>
          <p:spPr>
            <a:xfrm>
              <a:off x="0" y="0"/>
              <a:ext cx="5705856" cy="2805684"/>
            </a:xfrm>
            <a:prstGeom prst="rect">
              <a:avLst/>
            </a:prstGeom>
          </p:spPr>
        </p:pic>
        <p:pic>
          <p:nvPicPr>
            <p:cNvPr id="8" name="Picture 7">
              <a:extLst>
                <a:ext uri="{FF2B5EF4-FFF2-40B4-BE49-F238E27FC236}">
                  <a16:creationId xmlns:a16="http://schemas.microsoft.com/office/drawing/2014/main" id="{627D29D8-FA1C-4297-BA86-D379258028A6}"/>
                </a:ext>
              </a:extLst>
            </p:cNvPr>
            <p:cNvPicPr/>
            <p:nvPr/>
          </p:nvPicPr>
          <p:blipFill>
            <a:blip r:embed="rId5"/>
            <a:stretch>
              <a:fillRect/>
            </a:stretch>
          </p:blipFill>
          <p:spPr>
            <a:xfrm>
              <a:off x="5705856" y="0"/>
              <a:ext cx="6070092" cy="3054096"/>
            </a:xfrm>
            <a:prstGeom prst="rect">
              <a:avLst/>
            </a:prstGeom>
          </p:spPr>
        </p:pic>
      </p:grpSp>
      <p:sp>
        <p:nvSpPr>
          <p:cNvPr id="9" name="TextBox 8">
            <a:extLst>
              <a:ext uri="{FF2B5EF4-FFF2-40B4-BE49-F238E27FC236}">
                <a16:creationId xmlns:a16="http://schemas.microsoft.com/office/drawing/2014/main" id="{CF171930-C76B-4C6F-9388-394755734109}"/>
              </a:ext>
            </a:extLst>
          </p:cNvPr>
          <p:cNvSpPr txBox="1"/>
          <p:nvPr/>
        </p:nvSpPr>
        <p:spPr>
          <a:xfrm>
            <a:off x="1484523" y="1786198"/>
            <a:ext cx="6097836" cy="369332"/>
          </a:xfrm>
          <a:prstGeom prst="rect">
            <a:avLst/>
          </a:prstGeom>
          <a:noFill/>
        </p:spPr>
        <p:txBody>
          <a:bodyPr wrap="square">
            <a:spAutoFit/>
          </a:bodyPr>
          <a:lstStyle/>
          <a:p>
            <a:r>
              <a:rPr lang="en-US" sz="1800" b="1" i="1">
                <a:solidFill>
                  <a:srgbClr val="1C1C1C"/>
                </a:solidFill>
                <a:effectLst/>
                <a:latin typeface="Calibri" panose="020F0502020204030204" pitchFamily="34" charset="0"/>
                <a:ea typeface="Calibri" panose="020F0502020204030204" pitchFamily="34" charset="0"/>
              </a:rPr>
              <a:t>Low Weighted Payload 0kg – 4000kg</a:t>
            </a:r>
            <a:endParaRPr lang="en-US" dirty="0"/>
          </a:p>
        </p:txBody>
      </p:sp>
      <p:sp>
        <p:nvSpPr>
          <p:cNvPr id="11" name="TextBox 10">
            <a:extLst>
              <a:ext uri="{FF2B5EF4-FFF2-40B4-BE49-F238E27FC236}">
                <a16:creationId xmlns:a16="http://schemas.microsoft.com/office/drawing/2014/main" id="{A16245D5-2950-48EC-B4AE-F151C2BE7C38}"/>
              </a:ext>
            </a:extLst>
          </p:cNvPr>
          <p:cNvSpPr txBox="1"/>
          <p:nvPr/>
        </p:nvSpPr>
        <p:spPr>
          <a:xfrm>
            <a:off x="6893804" y="1769183"/>
            <a:ext cx="6097836" cy="375552"/>
          </a:xfrm>
          <a:prstGeom prst="rect">
            <a:avLst/>
          </a:prstGeom>
          <a:noFill/>
        </p:spPr>
        <p:txBody>
          <a:bodyPr wrap="square">
            <a:spAutoFit/>
          </a:bodyPr>
          <a:lstStyle/>
          <a:p>
            <a:pPr marL="0" marR="0">
              <a:lnSpc>
                <a:spcPct val="107000"/>
              </a:lnSpc>
              <a:spcBef>
                <a:spcPts val="0"/>
              </a:spcBef>
              <a:spcAft>
                <a:spcPts val="15"/>
              </a:spcAft>
              <a:tabLst>
                <a:tab pos="2498090" algn="ctr"/>
                <a:tab pos="8542020" algn="ctr"/>
              </a:tabLst>
            </a:pPr>
            <a:r>
              <a:rPr lang="en-US" sz="1800" b="1" i="1" dirty="0">
                <a:solidFill>
                  <a:srgbClr val="1C1C1C"/>
                </a:solidFill>
                <a:effectLst/>
                <a:latin typeface="Calibri" panose="020F0502020204030204" pitchFamily="34" charset="0"/>
                <a:ea typeface="Calibri" panose="020F0502020204030204" pitchFamily="34" charset="0"/>
              </a:rPr>
              <a:t>Heavy Weighted Payload 4000kg – 10000kg</a:t>
            </a:r>
            <a:endParaRPr lang="en-US" sz="1100" dirty="0">
              <a:solidFill>
                <a:srgbClr val="000000"/>
              </a:solidFill>
              <a:effectLst/>
              <a:latin typeface="Calibri" panose="020F0502020204030204" pitchFamily="34" charset="0"/>
              <a:ea typeface="Calibri" panose="020F0502020204030204" pitchFamily="34" charset="0"/>
            </a:endParaRPr>
          </a:p>
        </p:txBody>
      </p:sp>
      <p:sp>
        <p:nvSpPr>
          <p:cNvPr id="13" name="TextBox 12">
            <a:extLst>
              <a:ext uri="{FF2B5EF4-FFF2-40B4-BE49-F238E27FC236}">
                <a16:creationId xmlns:a16="http://schemas.microsoft.com/office/drawing/2014/main" id="{1FFD74C8-B648-4FC5-BF4A-B1D94353112B}"/>
              </a:ext>
            </a:extLst>
          </p:cNvPr>
          <p:cNvSpPr txBox="1"/>
          <p:nvPr/>
        </p:nvSpPr>
        <p:spPr>
          <a:xfrm>
            <a:off x="833357" y="5335193"/>
            <a:ext cx="10885835" cy="375552"/>
          </a:xfrm>
          <a:prstGeom prst="rect">
            <a:avLst/>
          </a:prstGeom>
          <a:noFill/>
        </p:spPr>
        <p:txBody>
          <a:bodyPr wrap="square">
            <a:spAutoFit/>
          </a:bodyPr>
          <a:lstStyle/>
          <a:p>
            <a:pPr marL="0" marR="1350010" algn="ctr">
              <a:lnSpc>
                <a:spcPct val="107000"/>
              </a:lnSpc>
              <a:spcBef>
                <a:spcPts val="0"/>
              </a:spcBef>
              <a:spcAft>
                <a:spcPts val="0"/>
              </a:spcAft>
            </a:pPr>
            <a:r>
              <a:rPr lang="en-US" sz="1800" i="1" dirty="0">
                <a:solidFill>
                  <a:srgbClr val="1C1C1C"/>
                </a:solidFill>
                <a:effectLst/>
                <a:latin typeface="Calibri" panose="020F0502020204030204" pitchFamily="34" charset="0"/>
                <a:ea typeface="Calibri" panose="020F0502020204030204" pitchFamily="34" charset="0"/>
              </a:rPr>
              <a:t>We can see the success rates for low weighted payloads is higher than the heavy weighted payloads</a:t>
            </a:r>
            <a:endParaRPr lang="en-US" sz="1100" dirty="0">
              <a:solidFill>
                <a:srgbClr val="000000"/>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3AD41E7C-00DC-42F7-96BC-8643A594EDE9}"/>
              </a:ext>
            </a:extLst>
          </p:cNvPr>
          <p:cNvPicPr>
            <a:picLocks noChangeAspect="1"/>
          </p:cNvPicPr>
          <p:nvPr/>
        </p:nvPicPr>
        <p:blipFill>
          <a:blip r:embed="rId3"/>
          <a:stretch>
            <a:fillRect/>
          </a:stretch>
        </p:blipFill>
        <p:spPr>
          <a:xfrm>
            <a:off x="8251634" y="1540232"/>
            <a:ext cx="3706209" cy="3777536"/>
          </a:xfrm>
          <a:prstGeom prst="rect">
            <a:avLst/>
          </a:prstGeom>
        </p:spPr>
      </p:pic>
      <p:pic>
        <p:nvPicPr>
          <p:cNvPr id="7" name="Picture 6">
            <a:extLst>
              <a:ext uri="{FF2B5EF4-FFF2-40B4-BE49-F238E27FC236}">
                <a16:creationId xmlns:a16="http://schemas.microsoft.com/office/drawing/2014/main" id="{189E9D0E-69FF-4316-9AB8-6FED23AD73E3}"/>
              </a:ext>
            </a:extLst>
          </p:cNvPr>
          <p:cNvPicPr>
            <a:picLocks noChangeAspect="1"/>
          </p:cNvPicPr>
          <p:nvPr/>
        </p:nvPicPr>
        <p:blipFill>
          <a:blip r:embed="rId4"/>
          <a:stretch>
            <a:fillRect/>
          </a:stretch>
        </p:blipFill>
        <p:spPr>
          <a:xfrm>
            <a:off x="458608" y="2957151"/>
            <a:ext cx="7396420" cy="2360617"/>
          </a:xfrm>
          <a:prstGeom prst="rect">
            <a:avLst/>
          </a:prstGeom>
        </p:spPr>
      </p:pic>
      <p:sp>
        <p:nvSpPr>
          <p:cNvPr id="10" name="TextBox 9">
            <a:extLst>
              <a:ext uri="{FF2B5EF4-FFF2-40B4-BE49-F238E27FC236}">
                <a16:creationId xmlns:a16="http://schemas.microsoft.com/office/drawing/2014/main" id="{ED7BAE89-5754-4406-BB7A-F85ED83DE40A}"/>
              </a:ext>
            </a:extLst>
          </p:cNvPr>
          <p:cNvSpPr txBox="1"/>
          <p:nvPr/>
        </p:nvSpPr>
        <p:spPr>
          <a:xfrm>
            <a:off x="-1" y="5436437"/>
            <a:ext cx="11957843" cy="635302"/>
          </a:xfrm>
          <a:prstGeom prst="rect">
            <a:avLst/>
          </a:prstGeom>
          <a:noFill/>
        </p:spPr>
        <p:txBody>
          <a:bodyPr wrap="square">
            <a:spAutoFit/>
          </a:bodyPr>
          <a:lstStyle/>
          <a:p>
            <a:pPr marL="372745" marR="1266190" algn="just">
              <a:lnSpc>
                <a:spcPct val="98000"/>
              </a:lnSpc>
              <a:spcBef>
                <a:spcPts val="0"/>
              </a:spcBef>
              <a:spcAft>
                <a:spcPts val="0"/>
              </a:spcAft>
            </a:pPr>
            <a:r>
              <a:rPr lang="en-US" sz="1800" dirty="0">
                <a:solidFill>
                  <a:srgbClr val="222222"/>
                </a:solidFill>
                <a:effectLst/>
                <a:latin typeface="Calibri" panose="020F0502020204030204" pitchFamily="34" charset="0"/>
                <a:ea typeface="Calibri" panose="020F0502020204030204" pitchFamily="34" charset="0"/>
              </a:rPr>
              <a:t>After selecting the best hyperparameters for the decision tree classifier using the validation data, we achieved </a:t>
            </a:r>
            <a:r>
              <a:rPr lang="en-US" dirty="0">
                <a:solidFill>
                  <a:srgbClr val="222222"/>
                </a:solidFill>
                <a:latin typeface="Calibri" panose="020F0502020204030204" pitchFamily="34" charset="0"/>
                <a:ea typeface="Calibri" panose="020F0502020204030204" pitchFamily="34" charset="0"/>
              </a:rPr>
              <a:t>66.67</a:t>
            </a:r>
            <a:r>
              <a:rPr lang="en-US" sz="1800" dirty="0">
                <a:solidFill>
                  <a:srgbClr val="222222"/>
                </a:solidFill>
                <a:effectLst/>
                <a:latin typeface="Calibri" panose="020F0502020204030204" pitchFamily="34" charset="0"/>
                <a:ea typeface="Calibri" panose="020F0502020204030204" pitchFamily="34" charset="0"/>
              </a:rPr>
              <a:t>% accuracy on the test data.</a:t>
            </a:r>
            <a:endParaRPr lang="en-US" sz="1100" dirty="0">
              <a:solidFill>
                <a:srgbClr val="000000"/>
              </a:solidFill>
              <a:effectLst/>
              <a:latin typeface="Calibri" panose="020F0502020204030204" pitchFamily="34" charset="0"/>
              <a:ea typeface="Calibri" panose="020F0502020204030204" pitchFamily="34" charset="0"/>
            </a:endParaRPr>
          </a:p>
        </p:txBody>
      </p:sp>
      <p:sp>
        <p:nvSpPr>
          <p:cNvPr id="12" name="TextBox 11">
            <a:extLst>
              <a:ext uri="{FF2B5EF4-FFF2-40B4-BE49-F238E27FC236}">
                <a16:creationId xmlns:a16="http://schemas.microsoft.com/office/drawing/2014/main" id="{8C33CA95-2C77-4707-B728-A47F35974634}"/>
              </a:ext>
            </a:extLst>
          </p:cNvPr>
          <p:cNvSpPr txBox="1"/>
          <p:nvPr/>
        </p:nvSpPr>
        <p:spPr>
          <a:xfrm>
            <a:off x="316736" y="2017071"/>
            <a:ext cx="6612874" cy="369332"/>
          </a:xfrm>
          <a:prstGeom prst="rect">
            <a:avLst/>
          </a:prstGeom>
          <a:noFill/>
        </p:spPr>
        <p:txBody>
          <a:bodyPr wrap="square">
            <a:spAutoFit/>
          </a:bodyPr>
          <a:lstStyle/>
          <a:p>
            <a:r>
              <a:rPr lang="en-US" sz="1800" i="1" dirty="0">
                <a:solidFill>
                  <a:srgbClr val="1C1C1C"/>
                </a:solidFill>
                <a:effectLst/>
                <a:latin typeface="Calibri" panose="020F0502020204030204" pitchFamily="34" charset="0"/>
                <a:ea typeface="Calibri" panose="020F0502020204030204" pitchFamily="34" charset="0"/>
              </a:rPr>
              <a:t>Decision Tree algorithm has the highest train accuracy of 91.96% </a:t>
            </a:r>
            <a:endParaRPr lang="en-US" dirty="0"/>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Picture 5">
            <a:extLst>
              <a:ext uri="{FF2B5EF4-FFF2-40B4-BE49-F238E27FC236}">
                <a16:creationId xmlns:a16="http://schemas.microsoft.com/office/drawing/2014/main" id="{7B4A6357-FA70-43EA-B2F8-AB71071EA9BD}"/>
              </a:ext>
            </a:extLst>
          </p:cNvPr>
          <p:cNvPicPr/>
          <p:nvPr/>
        </p:nvPicPr>
        <p:blipFill>
          <a:blip r:embed="rId3"/>
          <a:stretch>
            <a:fillRect/>
          </a:stretch>
        </p:blipFill>
        <p:spPr>
          <a:xfrm>
            <a:off x="770011" y="3125955"/>
            <a:ext cx="3174028" cy="2899618"/>
          </a:xfrm>
          <a:prstGeom prst="rect">
            <a:avLst/>
          </a:prstGeom>
        </p:spPr>
      </p:pic>
      <p:sp>
        <p:nvSpPr>
          <p:cNvPr id="10" name="TextBox 9">
            <a:extLst>
              <a:ext uri="{FF2B5EF4-FFF2-40B4-BE49-F238E27FC236}">
                <a16:creationId xmlns:a16="http://schemas.microsoft.com/office/drawing/2014/main" id="{5DCFA380-5D2C-46D5-9047-7A83C8AE97ED}"/>
              </a:ext>
            </a:extLst>
          </p:cNvPr>
          <p:cNvSpPr txBox="1"/>
          <p:nvPr/>
        </p:nvSpPr>
        <p:spPr>
          <a:xfrm>
            <a:off x="3944039" y="5379242"/>
            <a:ext cx="8474724" cy="646331"/>
          </a:xfrm>
          <a:prstGeom prst="rect">
            <a:avLst/>
          </a:prstGeom>
          <a:noFill/>
        </p:spPr>
        <p:txBody>
          <a:bodyPr wrap="square">
            <a:spAutoFit/>
          </a:bodyPr>
          <a:lstStyle/>
          <a:p>
            <a:pPr marL="285750" indent="-285750">
              <a:buFont typeface="Arial" panose="020B0604020202020204" pitchFamily="34" charset="0"/>
              <a:buChar char="•"/>
            </a:pPr>
            <a:r>
              <a:rPr lang="en-US" dirty="0">
                <a:latin typeface="Abadi" panose="020B0604020104020204" pitchFamily="34" charset="0"/>
              </a:rPr>
              <a:t>The Tree Classifier Algorithm is the best for Machine Learning for this dataset</a:t>
            </a:r>
          </a:p>
          <a:p>
            <a:pPr marL="285750" indent="-285750">
              <a:buFont typeface="Arial" panose="020B0604020202020204" pitchFamily="34" charset="0"/>
              <a:buChar char="•"/>
            </a:pPr>
            <a:r>
              <a:rPr lang="en-US" dirty="0">
                <a:latin typeface="Abadi" panose="020B0604020104020204" pitchFamily="34" charset="0"/>
              </a:rPr>
              <a:t>Low weighted payloads perform better than the heavier payloads</a:t>
            </a:r>
          </a:p>
        </p:txBody>
      </p:sp>
      <p:pic>
        <p:nvPicPr>
          <p:cNvPr id="11" name="Picture 10">
            <a:extLst>
              <a:ext uri="{FF2B5EF4-FFF2-40B4-BE49-F238E27FC236}">
                <a16:creationId xmlns:a16="http://schemas.microsoft.com/office/drawing/2014/main" id="{94448864-C9A1-4FF8-8C54-1C5CF4AD07C2}"/>
              </a:ext>
            </a:extLst>
          </p:cNvPr>
          <p:cNvPicPr>
            <a:picLocks noChangeAspect="1"/>
          </p:cNvPicPr>
          <p:nvPr/>
        </p:nvPicPr>
        <p:blipFill>
          <a:blip r:embed="rId4"/>
          <a:stretch>
            <a:fillRect/>
          </a:stretch>
        </p:blipFill>
        <p:spPr>
          <a:xfrm>
            <a:off x="6180891" y="1463157"/>
            <a:ext cx="5104719" cy="3755657"/>
          </a:xfrm>
          <a:prstGeom prst="rect">
            <a:avLst/>
          </a:prstGeom>
        </p:spPr>
      </p:pic>
      <p:sp>
        <p:nvSpPr>
          <p:cNvPr id="14" name="TextBox 13">
            <a:extLst>
              <a:ext uri="{FF2B5EF4-FFF2-40B4-BE49-F238E27FC236}">
                <a16:creationId xmlns:a16="http://schemas.microsoft.com/office/drawing/2014/main" id="{0DA0C238-C5B5-4B28-B9DA-AAE62E63D38A}"/>
              </a:ext>
            </a:extLst>
          </p:cNvPr>
          <p:cNvSpPr txBox="1"/>
          <p:nvPr/>
        </p:nvSpPr>
        <p:spPr>
          <a:xfrm>
            <a:off x="-115249" y="1969065"/>
            <a:ext cx="6296140" cy="921855"/>
          </a:xfrm>
          <a:prstGeom prst="rect">
            <a:avLst/>
          </a:prstGeom>
          <a:noFill/>
        </p:spPr>
        <p:txBody>
          <a:bodyPr wrap="square">
            <a:spAutoFit/>
          </a:bodyPr>
          <a:lstStyle/>
          <a:p>
            <a:pPr marL="840105" marR="449580" algn="just">
              <a:lnSpc>
                <a:spcPct val="101000"/>
              </a:lnSpc>
              <a:spcBef>
                <a:spcPts val="0"/>
              </a:spcBef>
              <a:spcAft>
                <a:spcPts val="0"/>
              </a:spcAft>
            </a:pPr>
            <a:r>
              <a:rPr lang="en-US" sz="1800" dirty="0">
                <a:solidFill>
                  <a:srgbClr val="1C1C1C"/>
                </a:solidFill>
                <a:effectLst/>
                <a:latin typeface="Abadi" panose="020B0604020104020204" pitchFamily="34" charset="0"/>
                <a:ea typeface="Consolas" panose="020B0609020204030204" pitchFamily="49" charset="0"/>
                <a:cs typeface="Consolas" panose="020B0609020204030204" pitchFamily="49" charset="0"/>
              </a:rPr>
              <a:t>Examining the confusion matrix, we see that Tree can distinguish between the different classes. We see that the major problem is false positives.</a:t>
            </a:r>
            <a:endParaRPr lang="en-US" sz="1100" dirty="0">
              <a:solidFill>
                <a:srgbClr val="000000"/>
              </a:solidFill>
              <a:effectLst/>
              <a:latin typeface="Abadi" panose="020B0604020104020204" pitchFamily="34" charset="0"/>
              <a:ea typeface="Calibri" panose="020F0502020204030204" pitchFamily="34" charset="0"/>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success rates for SpaceX launches is directly proportional time in years they will eventually perfect the launches.</a:t>
            </a:r>
          </a:p>
          <a:p>
            <a:pPr>
              <a:lnSpc>
                <a:spcPct val="100000"/>
              </a:lnSpc>
              <a:spcBef>
                <a:spcPts val="1400"/>
              </a:spcBef>
            </a:pPr>
            <a:r>
              <a:rPr lang="en-US" sz="2200" dirty="0">
                <a:solidFill>
                  <a:schemeClr val="accent3">
                    <a:lumMod val="25000"/>
                  </a:schemeClr>
                </a:solidFill>
                <a:latin typeface="Abadi" panose="020B0604020104020204" pitchFamily="34" charset="0"/>
              </a:rPr>
              <a:t>We can see that KSC LC-39A had the most successful launches from all the sites.</a:t>
            </a:r>
          </a:p>
          <a:p>
            <a:pPr>
              <a:lnSpc>
                <a:spcPct val="100000"/>
              </a:lnSpc>
              <a:spcBef>
                <a:spcPts val="1400"/>
              </a:spcBef>
            </a:pPr>
            <a:r>
              <a:rPr lang="en-US" sz="2200" dirty="0">
                <a:solidFill>
                  <a:schemeClr val="accent3">
                    <a:lumMod val="25000"/>
                  </a:schemeClr>
                </a:solidFill>
                <a:latin typeface="Abadi" panose="020B0604020104020204" pitchFamily="34" charset="0"/>
              </a:rPr>
              <a:t>Orbit GEO,HEO,SSO,ES-L1 has the best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Decision Tree Classifier showed promising result with given dataset predicting the success/failure takeoff based on feature </a:t>
            </a:r>
            <a:r>
              <a:rPr lang="en-US" sz="2200">
                <a:solidFill>
                  <a:schemeClr val="accent3">
                    <a:lumMod val="25000"/>
                  </a:schemeClr>
                </a:solidFill>
                <a:latin typeface="Abadi" panose="020B0604020104020204" pitchFamily="34" charset="0"/>
              </a:rPr>
              <a:t>parameters.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000" dirty="0">
                <a:hlinkClick r:id="rId4"/>
              </a:rPr>
              <a:t>GitHub Repository</a:t>
            </a:r>
            <a:endParaRPr lang="en-US"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19823"/>
            <a:ext cx="10104817" cy="4806569"/>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gn="just">
              <a:lnSpc>
                <a:spcPct val="120000"/>
              </a:lnSpc>
              <a:spcBef>
                <a:spcPts val="1400"/>
              </a:spcBef>
            </a:pPr>
            <a:r>
              <a:rPr lang="en-US" sz="8800" dirty="0">
                <a:solidFill>
                  <a:schemeClr val="accent3">
                    <a:lumMod val="25000"/>
                  </a:schemeClr>
                </a:solidFill>
                <a:latin typeface="Abadi"/>
              </a:rPr>
              <a:t>Data collection methodology:</a:t>
            </a:r>
          </a:p>
          <a:p>
            <a:pPr lvl="1" algn="just">
              <a:lnSpc>
                <a:spcPct val="120000"/>
              </a:lnSpc>
              <a:spcBef>
                <a:spcPts val="1400"/>
              </a:spcBef>
              <a:buFont typeface="Wingdings" panose="05000000000000000000" pitchFamily="2" charset="2"/>
              <a:buChar char="§"/>
            </a:pPr>
            <a:r>
              <a:rPr lang="en-US" sz="6400" dirty="0">
                <a:solidFill>
                  <a:schemeClr val="bg2">
                    <a:lumMod val="50000"/>
                  </a:schemeClr>
                </a:solidFill>
                <a:latin typeface="Abadi"/>
              </a:rPr>
              <a:t>SpaceX Rest API</a:t>
            </a:r>
          </a:p>
          <a:p>
            <a:pPr lvl="1" algn="just">
              <a:lnSpc>
                <a:spcPct val="120000"/>
              </a:lnSpc>
              <a:spcBef>
                <a:spcPts val="1400"/>
              </a:spcBef>
              <a:buFont typeface="Wingdings" panose="05000000000000000000" pitchFamily="2" charset="2"/>
              <a:buChar char="§"/>
            </a:pPr>
            <a:r>
              <a:rPr lang="en-US" sz="6400" dirty="0">
                <a:solidFill>
                  <a:schemeClr val="bg2">
                    <a:lumMod val="50000"/>
                  </a:schemeClr>
                </a:solidFill>
                <a:latin typeface="Abadi"/>
              </a:rPr>
              <a:t>Web Scrapping using Beautiful Soup from Wikipedia</a:t>
            </a:r>
          </a:p>
          <a:p>
            <a:pPr algn="just">
              <a:lnSpc>
                <a:spcPct val="120000"/>
              </a:lnSpc>
              <a:spcBef>
                <a:spcPts val="1400"/>
              </a:spcBef>
            </a:pPr>
            <a:r>
              <a:rPr lang="en-US" sz="9200" dirty="0">
                <a:solidFill>
                  <a:schemeClr val="accent3">
                    <a:lumMod val="25000"/>
                  </a:schemeClr>
                </a:solidFill>
                <a:latin typeface="Abadi"/>
              </a:rPr>
              <a:t>Perform data wrangling</a:t>
            </a:r>
          </a:p>
          <a:p>
            <a:pPr lvl="1" algn="just">
              <a:lnSpc>
                <a:spcPct val="120000"/>
              </a:lnSpc>
              <a:spcBef>
                <a:spcPts val="1400"/>
              </a:spcBef>
              <a:buFont typeface="Wingdings" panose="05000000000000000000" pitchFamily="2" charset="2"/>
              <a:buChar char="§"/>
            </a:pPr>
            <a:r>
              <a:rPr lang="en-US" sz="6400" dirty="0">
                <a:solidFill>
                  <a:schemeClr val="bg2">
                    <a:lumMod val="50000"/>
                  </a:schemeClr>
                </a:solidFill>
                <a:latin typeface="Abadi"/>
              </a:rPr>
              <a:t>One Hot Encoding data fields for Machine Learning and feature selection</a:t>
            </a:r>
          </a:p>
          <a:p>
            <a:pPr algn="just">
              <a:lnSpc>
                <a:spcPct val="120000"/>
              </a:lnSpc>
              <a:spcBef>
                <a:spcPts val="1400"/>
              </a:spcBef>
            </a:pPr>
            <a:r>
              <a:rPr lang="en-US" sz="9200" dirty="0">
                <a:solidFill>
                  <a:schemeClr val="accent3">
                    <a:lumMod val="25000"/>
                  </a:schemeClr>
                </a:solidFill>
                <a:latin typeface="Abadi"/>
              </a:rPr>
              <a:t>Perform exploratory data analysis (EDA) using visualization and SQL</a:t>
            </a:r>
          </a:p>
          <a:p>
            <a:pPr algn="just">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gn="just">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gn="just">
              <a:lnSpc>
                <a:spcPct val="120000"/>
              </a:lnSpc>
              <a:spcBef>
                <a:spcPts val="1400"/>
              </a:spcBef>
              <a:buFont typeface="Wingdings" panose="05000000000000000000" pitchFamily="2" charset="2"/>
              <a:buChar char="§"/>
            </a:pPr>
            <a:r>
              <a:rPr lang="en-US" sz="6400" dirty="0">
                <a:solidFill>
                  <a:schemeClr val="bg2">
                    <a:lumMod val="50000"/>
                  </a:schemeClr>
                </a:solidFill>
                <a:latin typeface="Abadi"/>
              </a:rPr>
              <a:t>Split data into training and testing set, tune and estimate best model using </a:t>
            </a:r>
            <a:r>
              <a:rPr lang="en-US" sz="6400" dirty="0" err="1">
                <a:solidFill>
                  <a:schemeClr val="bg2">
                    <a:lumMod val="50000"/>
                  </a:schemeClr>
                </a:solidFill>
                <a:latin typeface="Abadi"/>
              </a:rPr>
              <a:t>Gridsearchcv</a:t>
            </a:r>
            <a:r>
              <a:rPr lang="en-US" sz="6400" dirty="0">
                <a:solidFill>
                  <a:schemeClr val="bg2">
                    <a:lumMod val="50000"/>
                  </a:schemeClr>
                </a:solidFill>
                <a:latin typeface="Abadi"/>
              </a:rPr>
              <a:t> , evaluate classification models to determine best model with highest accuracy.</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2" name="Rectangle 1">
            <a:extLst>
              <a:ext uri="{FF2B5EF4-FFF2-40B4-BE49-F238E27FC236}">
                <a16:creationId xmlns:a16="http://schemas.microsoft.com/office/drawing/2014/main" id="{798F93F7-C8AB-45A6-B69B-7F60E6DA0A2C}"/>
              </a:ext>
            </a:extLst>
          </p:cNvPr>
          <p:cNvSpPr>
            <a:spLocks noChangeArrowheads="1"/>
          </p:cNvSpPr>
          <p:nvPr/>
        </p:nvSpPr>
        <p:spPr bwMode="auto">
          <a:xfrm>
            <a:off x="0" y="0"/>
            <a:ext cx="12192000" cy="45720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rPr>
              <a:t>GridSearchCV</a:t>
            </a:r>
            <a:r>
              <a:rPr kumimoji="0" lang="en-US" altLang="en-US" sz="800" b="0" i="0" u="none" strike="noStrike" cap="none" normalizeH="0" baseline="0">
                <a:ln>
                  <a:noFill/>
                </a:ln>
                <a:solidFill>
                  <a:schemeClr val="tx1"/>
                </a:solidFill>
                <a:effectLst/>
              </a:rPr>
              <a:t> </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7019828F-8425-4EDD-8C70-E8B167BE6DDB}"/>
              </a:ext>
            </a:extLst>
          </p:cNvPr>
          <p:cNvSpPr>
            <a:spLocks noChangeArrowheads="1"/>
          </p:cNvSpPr>
          <p:nvPr/>
        </p:nvSpPr>
        <p:spPr bwMode="auto">
          <a:xfrm>
            <a:off x="152400" y="152400"/>
            <a:ext cx="12192000" cy="45720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rPr>
              <a:t>GridSearchCV</a:t>
            </a:r>
            <a:r>
              <a:rPr kumimoji="0" lang="en-US" altLang="en-US" sz="800" b="0" i="0" u="none" strike="noStrike" cap="none" normalizeH="0" baseline="0">
                <a:ln>
                  <a:noFill/>
                </a:ln>
                <a:solidFill>
                  <a:schemeClr val="tx1"/>
                </a:solidFill>
                <a:effectLst/>
              </a:rPr>
              <a:t> </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32155"/>
            <a:ext cx="10515600" cy="4544808"/>
          </a:xfrm>
          <a:prstGeom prst="rect">
            <a:avLst/>
          </a:prstGeom>
        </p:spPr>
        <p:txBody>
          <a:bodyPr/>
          <a:lstStyle/>
          <a:p>
            <a:pPr algn="just">
              <a:lnSpc>
                <a:spcPct val="100000"/>
              </a:lnSpc>
              <a:spcBef>
                <a:spcPts val="1400"/>
              </a:spcBef>
            </a:pPr>
            <a:r>
              <a:rPr lang="en-US" sz="1800" dirty="0">
                <a:solidFill>
                  <a:schemeClr val="accent3">
                    <a:lumMod val="25000"/>
                  </a:schemeClr>
                </a:solidFill>
                <a:latin typeface="Abadi" panose="020B0604020104020204" pitchFamily="34" charset="0"/>
              </a:rPr>
              <a:t>SpaceX launch data that is gathered from the SpaceX REST API. </a:t>
            </a:r>
          </a:p>
          <a:p>
            <a:pPr algn="just">
              <a:lnSpc>
                <a:spcPct val="100000"/>
              </a:lnSpc>
              <a:spcBef>
                <a:spcPts val="1400"/>
              </a:spcBef>
            </a:pPr>
            <a:r>
              <a:rPr lang="en-US" sz="1800" dirty="0">
                <a:solidFill>
                  <a:schemeClr val="accent3">
                    <a:lumMod val="25000"/>
                  </a:schemeClr>
                </a:solidFill>
                <a:latin typeface="Abadi" panose="020B0604020104020204" pitchFamily="34" charset="0"/>
              </a:rPr>
              <a:t>This API will give us data about launches, including information about the rocket used, payload delivered, launch specifications, landing specifications, and landing outcome. </a:t>
            </a:r>
          </a:p>
          <a:p>
            <a:pPr algn="just">
              <a:lnSpc>
                <a:spcPct val="100000"/>
              </a:lnSpc>
              <a:spcBef>
                <a:spcPts val="1400"/>
              </a:spcBef>
            </a:pPr>
            <a:r>
              <a:rPr lang="en-US" sz="1800" dirty="0">
                <a:solidFill>
                  <a:schemeClr val="accent3">
                    <a:lumMod val="25000"/>
                  </a:schemeClr>
                </a:solidFill>
                <a:latin typeface="Abadi" panose="020B0604020104020204" pitchFamily="34" charset="0"/>
              </a:rPr>
              <a:t>Our goal is to use this data to predict whether SpaceX will attempt to land a rocket or not.</a:t>
            </a:r>
          </a:p>
          <a:p>
            <a:pPr algn="just">
              <a:lnSpc>
                <a:spcPct val="100000"/>
              </a:lnSpc>
              <a:spcBef>
                <a:spcPts val="1400"/>
              </a:spcBef>
            </a:pPr>
            <a:r>
              <a:rPr lang="en-US" sz="1800" dirty="0">
                <a:solidFill>
                  <a:schemeClr val="accent3">
                    <a:lumMod val="25000"/>
                  </a:schemeClr>
                </a:solidFill>
                <a:latin typeface="Abadi" panose="020B0604020104020204" pitchFamily="34" charset="0"/>
              </a:rPr>
              <a:t>The SpaceX REST API endpoints, or URL, starts with https://api.spacexdata.com/v4/.. </a:t>
            </a:r>
          </a:p>
          <a:p>
            <a:pPr algn="just">
              <a:lnSpc>
                <a:spcPct val="100000"/>
              </a:lnSpc>
              <a:spcBef>
                <a:spcPts val="1400"/>
              </a:spcBef>
            </a:pPr>
            <a:r>
              <a:rPr lang="en-US" sz="1800" dirty="0">
                <a:solidFill>
                  <a:schemeClr val="accent3">
                    <a:lumMod val="25000"/>
                  </a:schemeClr>
                </a:solidFill>
                <a:latin typeface="Abadi" panose="020B0604020104020204" pitchFamily="34" charset="0"/>
              </a:rPr>
              <a:t>Another popular data source for obtaining Falcon 9 Launch data is web scraping Wikipedia using </a:t>
            </a:r>
            <a:r>
              <a:rPr lang="en-US" sz="1800" dirty="0" err="1">
                <a:solidFill>
                  <a:schemeClr val="accent3">
                    <a:lumMod val="25000"/>
                  </a:schemeClr>
                </a:solidFill>
                <a:latin typeface="Abadi" panose="020B0604020104020204" pitchFamily="34" charset="0"/>
              </a:rPr>
              <a:t>BeautifulSoup</a:t>
            </a:r>
            <a:r>
              <a:rPr lang="en-US" sz="1800" dirty="0">
                <a:solidFill>
                  <a:schemeClr val="accent3">
                    <a:lumMod val="25000"/>
                  </a:schemeClr>
                </a:solidFill>
                <a:latin typeface="Abadi" panose="020B0604020104020204" pitchFamily="34" charset="0"/>
              </a:rPr>
              <a:t>.</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11" name="Picture 10">
            <a:extLst>
              <a:ext uri="{FF2B5EF4-FFF2-40B4-BE49-F238E27FC236}">
                <a16:creationId xmlns:a16="http://schemas.microsoft.com/office/drawing/2014/main" id="{E40BB137-6738-4F01-BAF5-66BD57260559}"/>
              </a:ext>
            </a:extLst>
          </p:cNvPr>
          <p:cNvPicPr>
            <a:picLocks noChangeAspect="1"/>
          </p:cNvPicPr>
          <p:nvPr/>
        </p:nvPicPr>
        <p:blipFill>
          <a:blip r:embed="rId3"/>
          <a:stretch>
            <a:fillRect/>
          </a:stretch>
        </p:blipFill>
        <p:spPr>
          <a:xfrm>
            <a:off x="2876935" y="4141967"/>
            <a:ext cx="3439294" cy="2034996"/>
          </a:xfrm>
          <a:prstGeom prst="rect">
            <a:avLst/>
          </a:prstGeom>
        </p:spPr>
      </p:pic>
      <p:pic>
        <p:nvPicPr>
          <p:cNvPr id="14" name="Picture 13">
            <a:extLst>
              <a:ext uri="{FF2B5EF4-FFF2-40B4-BE49-F238E27FC236}">
                <a16:creationId xmlns:a16="http://schemas.microsoft.com/office/drawing/2014/main" id="{329D378A-F704-442A-A636-9A6AC7AF575F}"/>
              </a:ext>
            </a:extLst>
          </p:cNvPr>
          <p:cNvPicPr>
            <a:picLocks noChangeAspect="1"/>
          </p:cNvPicPr>
          <p:nvPr/>
        </p:nvPicPr>
        <p:blipFill>
          <a:blip r:embed="rId4"/>
          <a:stretch>
            <a:fillRect/>
          </a:stretch>
        </p:blipFill>
        <p:spPr>
          <a:xfrm>
            <a:off x="6893050" y="4141967"/>
            <a:ext cx="3815740" cy="2034996"/>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718562"/>
          </a:xfrm>
          <a:prstGeom prst="rect">
            <a:avLst/>
          </a:prstGeom>
        </p:spPr>
        <p:txBody>
          <a:bodyPr vert="horz" lIns="91440" tIns="45720" rIns="91440" bIns="45720" rtlCol="0" anchor="t">
            <a:normAutofit lnSpcReduction="1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gn="ctr">
              <a:lnSpc>
                <a:spcPct val="100000"/>
              </a:lnSpc>
              <a:spcBef>
                <a:spcPts val="1400"/>
              </a:spcBef>
              <a:buNone/>
            </a:pPr>
            <a:r>
              <a:rPr lang="en-US" sz="1600" dirty="0">
                <a:hlinkClick r:id="rId3"/>
              </a:rPr>
              <a:t>GitHub </a:t>
            </a:r>
            <a:r>
              <a:rPr lang="en-US" sz="1600" dirty="0" err="1">
                <a:hlinkClick r:id="rId3"/>
              </a:rPr>
              <a:t>Url</a:t>
            </a:r>
            <a:r>
              <a:rPr lang="en-US" sz="1600" dirty="0">
                <a:hlinkClick r:id="rId3"/>
              </a:rPr>
              <a:t> for Data Collection API</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3D80F0AA-7292-42F0-8A77-A0DB291995A0}"/>
              </a:ext>
            </a:extLst>
          </p:cNvPr>
          <p:cNvPicPr>
            <a:picLocks noChangeAspect="1"/>
          </p:cNvPicPr>
          <p:nvPr/>
        </p:nvPicPr>
        <p:blipFill>
          <a:blip r:embed="rId4"/>
          <a:stretch>
            <a:fillRect/>
          </a:stretch>
        </p:blipFill>
        <p:spPr>
          <a:xfrm>
            <a:off x="1150950" y="1940489"/>
            <a:ext cx="3979837" cy="3910472"/>
          </a:xfrm>
          <a:prstGeom prst="rect">
            <a:avLst/>
          </a:prstGeom>
        </p:spPr>
      </p:pic>
      <p:pic>
        <p:nvPicPr>
          <p:cNvPr id="11" name="Picture 10">
            <a:extLst>
              <a:ext uri="{FF2B5EF4-FFF2-40B4-BE49-F238E27FC236}">
                <a16:creationId xmlns:a16="http://schemas.microsoft.com/office/drawing/2014/main" id="{FB07BDA6-79E6-4605-8226-F53ED16E0472}"/>
              </a:ext>
            </a:extLst>
          </p:cNvPr>
          <p:cNvPicPr>
            <a:picLocks noChangeAspect="1"/>
          </p:cNvPicPr>
          <p:nvPr/>
        </p:nvPicPr>
        <p:blipFill>
          <a:blip r:embed="rId5"/>
          <a:stretch>
            <a:fillRect/>
          </a:stretch>
        </p:blipFill>
        <p:spPr>
          <a:xfrm>
            <a:off x="5461002" y="1462547"/>
            <a:ext cx="6298380" cy="505624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4883815"/>
          </a:xfrm>
          <a:prstGeom prst="rect">
            <a:avLst/>
          </a:prstGeom>
        </p:spPr>
        <p:txBody>
          <a:bodyPr lIns="91440" tIns="45720" rIns="91440" bIns="45720" anchor="t">
            <a:noAutofit/>
          </a:bodyPr>
          <a:lstStyle/>
          <a:p>
            <a:pPr>
              <a:lnSpc>
                <a:spcPct val="100000"/>
              </a:lnSpc>
              <a:spcBef>
                <a:spcPts val="1400"/>
              </a:spcBef>
            </a:pPr>
            <a:endParaRPr lang="en-US" sz="1600" dirty="0">
              <a:hlinkClick r:id="rId3"/>
            </a:endParaRPr>
          </a:p>
          <a:p>
            <a:pPr>
              <a:lnSpc>
                <a:spcPct val="100000"/>
              </a:lnSpc>
              <a:spcBef>
                <a:spcPts val="1400"/>
              </a:spcBef>
            </a:pPr>
            <a:endParaRPr lang="en-US" sz="1600" dirty="0">
              <a:hlinkClick r:id="rId3"/>
            </a:endParaRPr>
          </a:p>
          <a:p>
            <a:pPr>
              <a:lnSpc>
                <a:spcPct val="100000"/>
              </a:lnSpc>
              <a:spcBef>
                <a:spcPts val="1400"/>
              </a:spcBef>
            </a:pPr>
            <a:endParaRPr lang="en-US" sz="1600" dirty="0">
              <a:hlinkClick r:id="rId3"/>
            </a:endParaRPr>
          </a:p>
          <a:p>
            <a:pPr algn="ctr">
              <a:lnSpc>
                <a:spcPct val="100000"/>
              </a:lnSpc>
              <a:spcBef>
                <a:spcPts val="1400"/>
              </a:spcBef>
            </a:pPr>
            <a:endParaRPr lang="en-US" sz="1600" dirty="0">
              <a:hlinkClick r:id="rId3"/>
            </a:endParaRPr>
          </a:p>
          <a:p>
            <a:pPr algn="ctr">
              <a:lnSpc>
                <a:spcPct val="100000"/>
              </a:lnSpc>
              <a:spcBef>
                <a:spcPts val="1400"/>
              </a:spcBef>
            </a:pPr>
            <a:endParaRPr lang="en-US" sz="1600" dirty="0">
              <a:hlinkClick r:id="rId3"/>
            </a:endParaRPr>
          </a:p>
          <a:p>
            <a:pPr algn="ctr">
              <a:lnSpc>
                <a:spcPct val="100000"/>
              </a:lnSpc>
              <a:spcBef>
                <a:spcPts val="1400"/>
              </a:spcBef>
            </a:pPr>
            <a:endParaRPr lang="en-US" sz="1600" dirty="0">
              <a:hlinkClick r:id="rId3"/>
            </a:endParaRPr>
          </a:p>
          <a:p>
            <a:pPr algn="ctr">
              <a:lnSpc>
                <a:spcPct val="100000"/>
              </a:lnSpc>
              <a:spcBef>
                <a:spcPts val="1400"/>
              </a:spcBef>
            </a:pPr>
            <a:endParaRPr lang="en-US" sz="1600" dirty="0">
              <a:hlinkClick r:id="rId3"/>
            </a:endParaRPr>
          </a:p>
          <a:p>
            <a:pPr algn="ctr">
              <a:lnSpc>
                <a:spcPct val="100000"/>
              </a:lnSpc>
              <a:spcBef>
                <a:spcPts val="1400"/>
              </a:spcBef>
            </a:pPr>
            <a:endParaRPr lang="en-US" sz="1600" dirty="0">
              <a:hlinkClick r:id="rId3"/>
            </a:endParaRPr>
          </a:p>
          <a:p>
            <a:pPr algn="ctr">
              <a:lnSpc>
                <a:spcPct val="100000"/>
              </a:lnSpc>
              <a:spcBef>
                <a:spcPts val="1400"/>
              </a:spcBef>
            </a:pPr>
            <a:endParaRPr lang="en-US" sz="1600" dirty="0">
              <a:hlinkClick r:id="rId3"/>
            </a:endParaRPr>
          </a:p>
          <a:p>
            <a:pPr algn="ctr">
              <a:lnSpc>
                <a:spcPct val="100000"/>
              </a:lnSpc>
              <a:spcBef>
                <a:spcPts val="1400"/>
              </a:spcBef>
            </a:pPr>
            <a:endParaRPr lang="en-US" sz="1600" dirty="0">
              <a:hlinkClick r:id="rId3"/>
            </a:endParaRPr>
          </a:p>
          <a:p>
            <a:pPr algn="ctr">
              <a:lnSpc>
                <a:spcPct val="100000"/>
              </a:lnSpc>
              <a:spcBef>
                <a:spcPts val="1400"/>
              </a:spcBef>
            </a:pPr>
            <a:r>
              <a:rPr lang="en-US" sz="1600" dirty="0">
                <a:hlinkClick r:id="rId3"/>
              </a:rPr>
              <a:t>GitHub link Data Collection with Web Scraping</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cs typeface="Calibri"/>
            </a:endParaRPr>
          </a:p>
        </p:txBody>
      </p:sp>
      <p:pic>
        <p:nvPicPr>
          <p:cNvPr id="7" name="Picture 6">
            <a:extLst>
              <a:ext uri="{FF2B5EF4-FFF2-40B4-BE49-F238E27FC236}">
                <a16:creationId xmlns:a16="http://schemas.microsoft.com/office/drawing/2014/main" id="{89FAFBE2-C21C-4B6C-BA92-5BD9D4D05FCB}"/>
              </a:ext>
            </a:extLst>
          </p:cNvPr>
          <p:cNvPicPr>
            <a:picLocks noChangeAspect="1"/>
          </p:cNvPicPr>
          <p:nvPr/>
        </p:nvPicPr>
        <p:blipFill>
          <a:blip r:embed="rId4"/>
          <a:stretch>
            <a:fillRect/>
          </a:stretch>
        </p:blipFill>
        <p:spPr>
          <a:xfrm>
            <a:off x="1120877" y="1804036"/>
            <a:ext cx="3637936" cy="3908506"/>
          </a:xfrm>
          <a:prstGeom prst="rect">
            <a:avLst/>
          </a:prstGeom>
        </p:spPr>
      </p:pic>
      <p:pic>
        <p:nvPicPr>
          <p:cNvPr id="9" name="Picture 8">
            <a:extLst>
              <a:ext uri="{FF2B5EF4-FFF2-40B4-BE49-F238E27FC236}">
                <a16:creationId xmlns:a16="http://schemas.microsoft.com/office/drawing/2014/main" id="{BABFA4DE-C95C-4F7E-91CA-3CF182DBE74F}"/>
              </a:ext>
            </a:extLst>
          </p:cNvPr>
          <p:cNvPicPr>
            <a:picLocks noChangeAspect="1"/>
          </p:cNvPicPr>
          <p:nvPr/>
        </p:nvPicPr>
        <p:blipFill>
          <a:blip r:embed="rId5"/>
          <a:stretch>
            <a:fillRect/>
          </a:stretch>
        </p:blipFill>
        <p:spPr>
          <a:xfrm>
            <a:off x="5053115" y="1480485"/>
            <a:ext cx="6816436" cy="494672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422</TotalTime>
  <Words>2193</Words>
  <Application>Microsoft Office PowerPoint</Application>
  <PresentationFormat>Widescreen</PresentationFormat>
  <Paragraphs>293</Paragraphs>
  <Slides>47</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Calibri</vt:lpstr>
      <vt:lpstr>Calibri Light</vt:lpstr>
      <vt:lpstr>IBM Plex Mono SemiBold</vt:lpstr>
      <vt:lpstr>IBM Plex Mono Text</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Shubham Gupta</cp:lastModifiedBy>
  <cp:revision>230</cp:revision>
  <dcterms:created xsi:type="dcterms:W3CDTF">2021-04-29T18:58:34Z</dcterms:created>
  <dcterms:modified xsi:type="dcterms:W3CDTF">2021-09-20T18:49:33Z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